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22" r:id="rId23"/>
    <p:sldId id="277"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97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8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endParaRPr lang="es-VE"/>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75"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76"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77" name="AutoShape 5"/>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78" name="AutoShape 6"/>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79" name="AutoShape 7"/>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0" name="AutoShape 8"/>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1" name="AutoShape 9"/>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2" name="AutoShape 10"/>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3" name="AutoShape 11"/>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4" name="AutoShape 1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5" name="AutoShape 1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6" name="AutoShape 1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7" name="AutoShape 15"/>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8" name="AutoShape 16"/>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89" name="AutoShape 17"/>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0" name="AutoShape 18"/>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1" name="AutoShape 19"/>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2" name="AutoShape 20"/>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3" name="AutoShape 21"/>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4" name="AutoShape 2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5" name="AutoShape 2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endParaRPr lang="es-VE"/>
          </a:p>
        </p:txBody>
      </p:sp>
      <p:sp>
        <p:nvSpPr>
          <p:cNvPr id="3096" name="Rectangle 24"/>
          <p:cNvSpPr>
            <a:spLocks noGrp="1" noRot="1" noChangeAspect="1" noChangeArrowheads="1"/>
          </p:cNvSpPr>
          <p:nvPr>
            <p:ph type="sldImg"/>
          </p:nvPr>
        </p:nvSpPr>
        <p:spPr bwMode="auto">
          <a:xfrm>
            <a:off x="1371600" y="763588"/>
            <a:ext cx="4991100" cy="3733800"/>
          </a:xfrm>
          <a:prstGeom prst="rect">
            <a:avLst/>
          </a:prstGeom>
          <a:noFill/>
          <a:ln w="9525" cap="flat">
            <a:noFill/>
            <a:round/>
            <a:headEnd/>
            <a:tailEnd/>
          </a:ln>
          <a:effectLst/>
        </p:spPr>
      </p:sp>
      <p:sp>
        <p:nvSpPr>
          <p:cNvPr id="3097" name="Rectangle 25"/>
          <p:cNvSpPr>
            <a:spLocks noGrp="1" noChangeArrowheads="1"/>
          </p:cNvSpPr>
          <p:nvPr>
            <p:ph type="body"/>
          </p:nvPr>
        </p:nvSpPr>
        <p:spPr bwMode="auto">
          <a:xfrm>
            <a:off x="777875" y="4776788"/>
            <a:ext cx="6180138" cy="44878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VE" smtClean="0"/>
          </a:p>
        </p:txBody>
      </p:sp>
      <p:sp>
        <p:nvSpPr>
          <p:cNvPr id="3098" name="Rectangle 26"/>
          <p:cNvSpPr>
            <a:spLocks noGrp="1" noChangeArrowheads="1"/>
          </p:cNvSpPr>
          <p:nvPr>
            <p:ph type="hdr"/>
          </p:nvPr>
        </p:nvSpPr>
        <p:spPr bwMode="auto">
          <a:xfrm>
            <a:off x="0" y="0"/>
            <a:ext cx="3335338" cy="4651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s-VE"/>
          </a:p>
        </p:txBody>
      </p:sp>
      <p:sp>
        <p:nvSpPr>
          <p:cNvPr id="3099" name="Rectangle 27"/>
          <p:cNvSpPr>
            <a:spLocks noGrp="1" noChangeArrowheads="1"/>
          </p:cNvSpPr>
          <p:nvPr>
            <p:ph type="dt"/>
          </p:nvPr>
        </p:nvSpPr>
        <p:spPr bwMode="auto">
          <a:xfrm>
            <a:off x="4398963" y="0"/>
            <a:ext cx="3335337" cy="4651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s-VE"/>
          </a:p>
        </p:txBody>
      </p:sp>
      <p:sp>
        <p:nvSpPr>
          <p:cNvPr id="3100" name="Rectangle 28"/>
          <p:cNvSpPr>
            <a:spLocks noGrp="1" noChangeArrowheads="1"/>
          </p:cNvSpPr>
          <p:nvPr>
            <p:ph type="ftr"/>
          </p:nvPr>
        </p:nvSpPr>
        <p:spPr bwMode="auto">
          <a:xfrm>
            <a:off x="0" y="9555163"/>
            <a:ext cx="3335338" cy="465137"/>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s-VE"/>
          </a:p>
        </p:txBody>
      </p:sp>
      <p:sp>
        <p:nvSpPr>
          <p:cNvPr id="3101" name="Rectangle 29"/>
          <p:cNvSpPr>
            <a:spLocks noGrp="1" noChangeArrowheads="1"/>
          </p:cNvSpPr>
          <p:nvPr>
            <p:ph type="sldNum"/>
          </p:nvPr>
        </p:nvSpPr>
        <p:spPr bwMode="auto">
          <a:xfrm>
            <a:off x="4398963" y="9555163"/>
            <a:ext cx="3335337" cy="465137"/>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fld id="{398AE253-8B58-43BD-A677-8B30B244763A}" type="slidenum">
              <a:rPr lang="es-VE"/>
              <a:pPr/>
              <a:t>‹Nº›</a:t>
            </a:fld>
            <a:endParaRPr lang="es-VE"/>
          </a:p>
        </p:txBody>
      </p:sp>
    </p:spTree>
    <p:extLst>
      <p:ext uri="{BB962C8B-B14F-4D97-AF65-F5344CB8AC3E}">
        <p14:creationId xmlns:p14="http://schemas.microsoft.com/office/powerpoint/2010/main" val="146624880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C83557DF-321A-43D3-A0AB-81DCC330DB5E}" type="slidenum">
              <a:rPr lang="es-VE"/>
              <a:pPr/>
              <a:t>1</a:t>
            </a:fld>
            <a:endParaRPr lang="es-VE"/>
          </a:p>
        </p:txBody>
      </p:sp>
      <p:sp>
        <p:nvSpPr>
          <p:cNvPr id="716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7168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93361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25825839-4B94-4AA3-A81B-F01AA21C62B9}" type="slidenum">
              <a:rPr lang="es-VE"/>
              <a:pPr/>
              <a:t>10</a:t>
            </a:fld>
            <a:endParaRPr lang="es-VE"/>
          </a:p>
        </p:txBody>
      </p:sp>
      <p:sp>
        <p:nvSpPr>
          <p:cNvPr id="80897"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0898"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97318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23349E05-8C24-4B7F-BB66-26D833B77F7E}" type="slidenum">
              <a:rPr lang="es-VE"/>
              <a:pPr/>
              <a:t>11</a:t>
            </a:fld>
            <a:endParaRPr lang="es-VE"/>
          </a:p>
        </p:txBody>
      </p:sp>
      <p:sp>
        <p:nvSpPr>
          <p:cNvPr id="81921"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1922"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29326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9297DC8-6AC7-433F-8A09-D99D7F4F0CB6}" type="slidenum">
              <a:rPr lang="es-VE"/>
              <a:pPr/>
              <a:t>12</a:t>
            </a:fld>
            <a:endParaRPr lang="es-VE"/>
          </a:p>
        </p:txBody>
      </p:sp>
      <p:sp>
        <p:nvSpPr>
          <p:cNvPr id="8294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294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41529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2EF39B4-8750-4C8A-AC3C-7D6318674DDC}" type="slidenum">
              <a:rPr lang="es-VE"/>
              <a:pPr/>
              <a:t>13</a:t>
            </a:fld>
            <a:endParaRPr lang="es-VE"/>
          </a:p>
        </p:txBody>
      </p:sp>
      <p:sp>
        <p:nvSpPr>
          <p:cNvPr id="83969"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3970"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82033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6D70589-CBA6-4904-AB9E-A1088B85FD52}" type="slidenum">
              <a:rPr lang="es-VE"/>
              <a:pPr/>
              <a:t>14</a:t>
            </a:fld>
            <a:endParaRPr lang="es-VE"/>
          </a:p>
        </p:txBody>
      </p:sp>
      <p:sp>
        <p:nvSpPr>
          <p:cNvPr id="84993"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4994"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58700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8B63A72A-CFA6-4B7F-8969-ACC6205923FD}" type="slidenum">
              <a:rPr lang="es-VE"/>
              <a:pPr/>
              <a:t>15</a:t>
            </a:fld>
            <a:endParaRPr lang="es-VE"/>
          </a:p>
        </p:txBody>
      </p:sp>
      <p:sp>
        <p:nvSpPr>
          <p:cNvPr id="86017"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6018"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684797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DAB6A98-7D56-4FB5-BFD4-C2A8668DB0EB}" type="slidenum">
              <a:rPr lang="es-VE"/>
              <a:pPr/>
              <a:t>16</a:t>
            </a:fld>
            <a:endParaRPr lang="es-VE"/>
          </a:p>
        </p:txBody>
      </p:sp>
      <p:sp>
        <p:nvSpPr>
          <p:cNvPr id="87041"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7042"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24088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B8217E15-208B-420E-AD5B-D1EDCF419578}" type="slidenum">
              <a:rPr lang="es-VE"/>
              <a:pPr/>
              <a:t>17</a:t>
            </a:fld>
            <a:endParaRPr lang="es-VE"/>
          </a:p>
        </p:txBody>
      </p:sp>
      <p:sp>
        <p:nvSpPr>
          <p:cNvPr id="8806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806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9517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62A1FA3C-4C03-443B-8134-2A86C4E60A46}" type="slidenum">
              <a:rPr lang="es-VE"/>
              <a:pPr/>
              <a:t>18</a:t>
            </a:fld>
            <a:endParaRPr lang="es-VE"/>
          </a:p>
        </p:txBody>
      </p:sp>
      <p:sp>
        <p:nvSpPr>
          <p:cNvPr id="89089"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89090"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01418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E3B8CCAD-9ACD-490C-A670-FE4433B218C2}" type="slidenum">
              <a:rPr lang="es-VE"/>
              <a:pPr/>
              <a:t>19</a:t>
            </a:fld>
            <a:endParaRPr lang="es-VE"/>
          </a:p>
        </p:txBody>
      </p:sp>
      <p:sp>
        <p:nvSpPr>
          <p:cNvPr id="90113"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90114"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39906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DC69E85F-CED9-44E0-8E68-DF35644C450D}" type="slidenum">
              <a:rPr lang="es-VE"/>
              <a:pPr/>
              <a:t>2</a:t>
            </a:fld>
            <a:endParaRPr lang="es-VE"/>
          </a:p>
        </p:txBody>
      </p:sp>
      <p:sp>
        <p:nvSpPr>
          <p:cNvPr id="7270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270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70798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DE1987FA-6051-4E37-9ED3-5A88D866D1E4}" type="slidenum">
              <a:rPr lang="es-VE"/>
              <a:pPr/>
              <a:t>20</a:t>
            </a:fld>
            <a:endParaRPr lang="es-VE"/>
          </a:p>
        </p:txBody>
      </p:sp>
      <p:sp>
        <p:nvSpPr>
          <p:cNvPr id="91137"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91138"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92998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E909BDB-7F05-43BF-A7F8-FFF34570DBE5}" type="slidenum">
              <a:rPr lang="es-VE"/>
              <a:pPr/>
              <a:t>21</a:t>
            </a:fld>
            <a:endParaRPr lang="es-VE"/>
          </a:p>
        </p:txBody>
      </p:sp>
      <p:sp>
        <p:nvSpPr>
          <p:cNvPr id="92161"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92162"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7877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DE1987FA-6051-4E37-9ED3-5A88D866D1E4}" type="slidenum">
              <a:rPr lang="es-VE"/>
              <a:pPr/>
              <a:t>22</a:t>
            </a:fld>
            <a:endParaRPr lang="es-VE"/>
          </a:p>
        </p:txBody>
      </p:sp>
      <p:sp>
        <p:nvSpPr>
          <p:cNvPr id="91137"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91138"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086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49B5E95D-8556-4E4F-823D-4EC5387010C4}" type="slidenum">
              <a:rPr lang="es-VE"/>
              <a:pPr/>
              <a:t>23</a:t>
            </a:fld>
            <a:endParaRPr lang="es-VE"/>
          </a:p>
        </p:txBody>
      </p:sp>
      <p:sp>
        <p:nvSpPr>
          <p:cNvPr id="93185"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93186"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433891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4500E43B-6012-4001-8AB6-C387A5077F9F}" type="slidenum">
              <a:rPr lang="es-VE"/>
              <a:pPr/>
              <a:t>24</a:t>
            </a:fld>
            <a:endParaRPr lang="es-VE"/>
          </a:p>
        </p:txBody>
      </p:sp>
      <p:sp>
        <p:nvSpPr>
          <p:cNvPr id="962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96258"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74235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0C4CFF9-7123-46A6-ACE7-E1A1C2259919}" type="slidenum">
              <a:rPr lang="es-VE"/>
              <a:pPr/>
              <a:t>25</a:t>
            </a:fld>
            <a:endParaRPr lang="es-VE"/>
          </a:p>
        </p:txBody>
      </p:sp>
      <p:sp>
        <p:nvSpPr>
          <p:cNvPr id="972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9728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122684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8BC6C873-1B9F-4DB1-B2D9-F4B46F23EA7E}" type="slidenum">
              <a:rPr lang="es-VE"/>
              <a:pPr/>
              <a:t>26</a:t>
            </a:fld>
            <a:endParaRPr lang="es-VE"/>
          </a:p>
        </p:txBody>
      </p:sp>
      <p:sp>
        <p:nvSpPr>
          <p:cNvPr id="983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98306"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702842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7A5D1585-DA2A-42E9-BC55-1615EE7D009D}" type="slidenum">
              <a:rPr lang="es-VE"/>
              <a:pPr/>
              <a:t>27</a:t>
            </a:fld>
            <a:endParaRPr lang="es-VE"/>
          </a:p>
        </p:txBody>
      </p:sp>
      <p:sp>
        <p:nvSpPr>
          <p:cNvPr id="993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9933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52663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B2C8898-644A-44E0-926F-6D2C343AFADA}" type="slidenum">
              <a:rPr lang="es-VE"/>
              <a:pPr/>
              <a:t>28</a:t>
            </a:fld>
            <a:endParaRPr lang="es-VE"/>
          </a:p>
        </p:txBody>
      </p:sp>
      <p:sp>
        <p:nvSpPr>
          <p:cNvPr id="1003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0354"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203328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3333F3C3-6CFD-40EB-ACE3-FEBA0C5467E8}" type="slidenum">
              <a:rPr lang="es-VE"/>
              <a:pPr/>
              <a:t>29</a:t>
            </a:fld>
            <a:endParaRPr lang="es-VE"/>
          </a:p>
        </p:txBody>
      </p:sp>
      <p:sp>
        <p:nvSpPr>
          <p:cNvPr id="1013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1378"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92578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0B282FCB-D528-4B06-983F-D17899D582DC}" type="slidenum">
              <a:rPr lang="es-VE"/>
              <a:pPr/>
              <a:t>3</a:t>
            </a:fld>
            <a:endParaRPr lang="es-VE"/>
          </a:p>
        </p:txBody>
      </p:sp>
      <p:sp>
        <p:nvSpPr>
          <p:cNvPr id="73729"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3730"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262958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3292368-37F1-4D8C-BD92-96DE9E4DFA8F}" type="slidenum">
              <a:rPr lang="es-VE"/>
              <a:pPr/>
              <a:t>30</a:t>
            </a:fld>
            <a:endParaRPr lang="es-VE"/>
          </a:p>
        </p:txBody>
      </p:sp>
      <p:sp>
        <p:nvSpPr>
          <p:cNvPr id="1024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240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12333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AD18BA1-F880-48CF-AF83-34A07EFA4CAD}" type="slidenum">
              <a:rPr lang="es-VE"/>
              <a:pPr/>
              <a:t>31</a:t>
            </a:fld>
            <a:endParaRPr lang="es-VE"/>
          </a:p>
        </p:txBody>
      </p:sp>
      <p:sp>
        <p:nvSpPr>
          <p:cNvPr id="1034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3426"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180939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EF61A5E2-C8AA-4D07-BB0E-E6ED024D4045}" type="slidenum">
              <a:rPr lang="es-VE"/>
              <a:pPr/>
              <a:t>32</a:t>
            </a:fld>
            <a:endParaRPr lang="es-VE"/>
          </a:p>
        </p:txBody>
      </p:sp>
      <p:sp>
        <p:nvSpPr>
          <p:cNvPr id="1044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445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83370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F834A74-CE5B-4092-A3F7-705FF5582996}" type="slidenum">
              <a:rPr lang="es-VE"/>
              <a:pPr/>
              <a:t>33</a:t>
            </a:fld>
            <a:endParaRPr lang="es-VE"/>
          </a:p>
        </p:txBody>
      </p:sp>
      <p:sp>
        <p:nvSpPr>
          <p:cNvPr id="1054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5474"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911579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922EB23D-EC1C-4C36-8BFC-0D99BDACB90D}" type="slidenum">
              <a:rPr lang="es-VE"/>
              <a:pPr/>
              <a:t>34</a:t>
            </a:fld>
            <a:endParaRPr lang="es-VE"/>
          </a:p>
        </p:txBody>
      </p:sp>
      <p:sp>
        <p:nvSpPr>
          <p:cNvPr id="106497" name="Rectangle 1"/>
          <p:cNvSpPr txBox="1">
            <a:spLocks noGrp="1" noRot="1" noChangeAspect="1" noChangeArrowheads="1"/>
          </p:cNvSpPr>
          <p:nvPr>
            <p:ph type="sldImg"/>
          </p:nvPr>
        </p:nvSpPr>
        <p:spPr bwMode="auto">
          <a:xfrm>
            <a:off x="1376363" y="763588"/>
            <a:ext cx="4986337" cy="3738562"/>
          </a:xfrm>
          <a:prstGeom prst="rect">
            <a:avLst/>
          </a:prstGeom>
          <a:solidFill>
            <a:srgbClr val="FFFFFF"/>
          </a:solidFill>
          <a:ln>
            <a:solidFill>
              <a:srgbClr val="000000"/>
            </a:solidFill>
            <a:miter lim="800000"/>
            <a:headEnd/>
            <a:tailEnd/>
          </a:ln>
        </p:spPr>
      </p:sp>
      <p:sp>
        <p:nvSpPr>
          <p:cNvPr id="106498" name="Text Box 2"/>
          <p:cNvSpPr txBox="1">
            <a:spLocks noChangeArrowheads="1"/>
          </p:cNvSpPr>
          <p:nvPr/>
        </p:nvSpPr>
        <p:spPr bwMode="auto">
          <a:xfrm>
            <a:off x="777875" y="4776788"/>
            <a:ext cx="6184900" cy="4492625"/>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52080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CCC9150E-5B10-434C-AD73-CD620A0CC78E}" type="slidenum">
              <a:rPr lang="es-VE"/>
              <a:pPr/>
              <a:t>35</a:t>
            </a:fld>
            <a:endParaRPr lang="es-VE"/>
          </a:p>
        </p:txBody>
      </p:sp>
      <p:sp>
        <p:nvSpPr>
          <p:cNvPr id="107521" name="Rectangle 1"/>
          <p:cNvSpPr txBox="1">
            <a:spLocks noGrp="1" noRot="1" noChangeAspect="1" noChangeArrowheads="1"/>
          </p:cNvSpPr>
          <p:nvPr>
            <p:ph type="sldImg"/>
          </p:nvPr>
        </p:nvSpPr>
        <p:spPr bwMode="auto">
          <a:xfrm>
            <a:off x="1376363" y="763588"/>
            <a:ext cx="4986337" cy="3738562"/>
          </a:xfrm>
          <a:prstGeom prst="rect">
            <a:avLst/>
          </a:prstGeom>
          <a:solidFill>
            <a:srgbClr val="FFFFFF"/>
          </a:solidFill>
          <a:ln>
            <a:solidFill>
              <a:srgbClr val="000000"/>
            </a:solidFill>
            <a:miter lim="800000"/>
            <a:headEnd/>
            <a:tailEnd/>
          </a:ln>
        </p:spPr>
      </p:sp>
      <p:sp>
        <p:nvSpPr>
          <p:cNvPr id="107522" name="Text Box 2"/>
          <p:cNvSpPr txBox="1">
            <a:spLocks noChangeArrowheads="1"/>
          </p:cNvSpPr>
          <p:nvPr/>
        </p:nvSpPr>
        <p:spPr bwMode="auto">
          <a:xfrm>
            <a:off x="777875" y="4776788"/>
            <a:ext cx="6184900" cy="4492625"/>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06293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2B73A672-E384-4D23-A5FC-0DC34AAD24CC}" type="slidenum">
              <a:rPr lang="es-VE"/>
              <a:pPr/>
              <a:t>36</a:t>
            </a:fld>
            <a:endParaRPr lang="es-VE"/>
          </a:p>
        </p:txBody>
      </p:sp>
      <p:sp>
        <p:nvSpPr>
          <p:cNvPr id="1085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8546"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568610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3C1F63FC-30DF-4C85-8247-4A98E5648B3F}" type="slidenum">
              <a:rPr lang="es-VE"/>
              <a:pPr/>
              <a:t>37</a:t>
            </a:fld>
            <a:endParaRPr lang="es-VE"/>
          </a:p>
        </p:txBody>
      </p:sp>
      <p:sp>
        <p:nvSpPr>
          <p:cNvPr id="1095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0957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7868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C90EEAA-2493-4DE6-8895-8B2DC4622B8E}" type="slidenum">
              <a:rPr lang="es-VE"/>
              <a:pPr/>
              <a:t>38</a:t>
            </a:fld>
            <a:endParaRPr lang="es-VE"/>
          </a:p>
        </p:txBody>
      </p:sp>
      <p:sp>
        <p:nvSpPr>
          <p:cNvPr id="110593"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10594"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30961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E9D4523B-89FF-4076-A262-2FCE5C26DDC1}" type="slidenum">
              <a:rPr lang="es-VE"/>
              <a:pPr/>
              <a:t>39</a:t>
            </a:fld>
            <a:endParaRPr lang="es-VE"/>
          </a:p>
        </p:txBody>
      </p:sp>
      <p:sp>
        <p:nvSpPr>
          <p:cNvPr id="111617"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11618"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527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7FF7136-35CA-434B-B990-53472C070152}" type="slidenum">
              <a:rPr lang="es-VE"/>
              <a:pPr/>
              <a:t>4</a:t>
            </a:fld>
            <a:endParaRPr lang="es-VE"/>
          </a:p>
        </p:txBody>
      </p:sp>
      <p:sp>
        <p:nvSpPr>
          <p:cNvPr id="74753"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4754"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817358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193F136-1102-4310-9549-8FD6F5C7B01D}" type="slidenum">
              <a:rPr lang="es-VE"/>
              <a:pPr/>
              <a:t>40</a:t>
            </a:fld>
            <a:endParaRPr lang="es-VE"/>
          </a:p>
        </p:txBody>
      </p:sp>
      <p:sp>
        <p:nvSpPr>
          <p:cNvPr id="112641"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12642"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041066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B5120CDB-591C-4246-99E7-1CC07C5189DD}" type="slidenum">
              <a:rPr lang="es-VE"/>
              <a:pPr/>
              <a:t>41</a:t>
            </a:fld>
            <a:endParaRPr lang="es-VE"/>
          </a:p>
        </p:txBody>
      </p:sp>
      <p:sp>
        <p:nvSpPr>
          <p:cNvPr id="113665"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13666"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189481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DD5DAEDC-9587-424A-A904-3240C83CF5F9}" type="slidenum">
              <a:rPr lang="es-VE"/>
              <a:pPr/>
              <a:t>42</a:t>
            </a:fld>
            <a:endParaRPr lang="es-VE"/>
          </a:p>
        </p:txBody>
      </p:sp>
      <p:sp>
        <p:nvSpPr>
          <p:cNvPr id="1146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469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687095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E83978DD-591E-4007-8CDA-222A990CB049}" type="slidenum">
              <a:rPr lang="es-VE"/>
              <a:pPr/>
              <a:t>43</a:t>
            </a:fld>
            <a:endParaRPr lang="es-VE"/>
          </a:p>
        </p:txBody>
      </p:sp>
      <p:sp>
        <p:nvSpPr>
          <p:cNvPr id="1157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5714"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02564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316BAF8F-E9EB-46EE-AE86-A2817CF9784E}" type="slidenum">
              <a:rPr lang="es-VE"/>
              <a:pPr/>
              <a:t>44</a:t>
            </a:fld>
            <a:endParaRPr lang="es-VE"/>
          </a:p>
        </p:txBody>
      </p:sp>
      <p:sp>
        <p:nvSpPr>
          <p:cNvPr id="1167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6738"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513994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8171B579-FDDE-4327-8039-B0EEE5329DD7}" type="slidenum">
              <a:rPr lang="es-VE"/>
              <a:pPr/>
              <a:t>45</a:t>
            </a:fld>
            <a:endParaRPr lang="es-VE"/>
          </a:p>
        </p:txBody>
      </p:sp>
      <p:sp>
        <p:nvSpPr>
          <p:cNvPr id="1177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776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013794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0EF89A90-EE6A-4DC9-8ED0-DC37BCDEC68D}" type="slidenum">
              <a:rPr lang="es-VE"/>
              <a:pPr/>
              <a:t>46</a:t>
            </a:fld>
            <a:endParaRPr lang="es-VE"/>
          </a:p>
        </p:txBody>
      </p:sp>
      <p:sp>
        <p:nvSpPr>
          <p:cNvPr id="1187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8786"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995611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4A09FF78-1C13-4E14-B439-38FA2F953963}" type="slidenum">
              <a:rPr lang="es-VE"/>
              <a:pPr/>
              <a:t>47</a:t>
            </a:fld>
            <a:endParaRPr lang="es-VE"/>
          </a:p>
        </p:txBody>
      </p:sp>
      <p:sp>
        <p:nvSpPr>
          <p:cNvPr id="1198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981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849748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9296A927-FBDB-4DE9-B74C-1C18AE0D080A}" type="slidenum">
              <a:rPr lang="es-VE"/>
              <a:pPr/>
              <a:t>48</a:t>
            </a:fld>
            <a:endParaRPr lang="es-VE"/>
          </a:p>
        </p:txBody>
      </p:sp>
      <p:sp>
        <p:nvSpPr>
          <p:cNvPr id="1208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0834"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841410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ED2936E-CC3F-4AFA-89DC-0837AD4A4528}" type="slidenum">
              <a:rPr lang="es-VE"/>
              <a:pPr/>
              <a:t>49</a:t>
            </a:fld>
            <a:endParaRPr lang="es-VE"/>
          </a:p>
        </p:txBody>
      </p:sp>
      <p:sp>
        <p:nvSpPr>
          <p:cNvPr id="121857"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21858"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69391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D93D9C8-4D33-4E72-91EA-260E3D5378E2}" type="slidenum">
              <a:rPr lang="es-VE"/>
              <a:pPr/>
              <a:t>5</a:t>
            </a:fld>
            <a:endParaRPr lang="es-VE"/>
          </a:p>
        </p:txBody>
      </p:sp>
      <p:sp>
        <p:nvSpPr>
          <p:cNvPr id="75777"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5778"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061270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12EE0B5-FE76-4053-B547-C7893797817D}" type="slidenum">
              <a:rPr lang="es-VE"/>
              <a:pPr/>
              <a:t>50</a:t>
            </a:fld>
            <a:endParaRPr lang="es-VE"/>
          </a:p>
        </p:txBody>
      </p:sp>
      <p:sp>
        <p:nvSpPr>
          <p:cNvPr id="1228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288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261532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03EE219C-E010-4AFE-82C3-57122CD160C3}" type="slidenum">
              <a:rPr lang="es-VE"/>
              <a:pPr/>
              <a:t>51</a:t>
            </a:fld>
            <a:endParaRPr lang="es-VE"/>
          </a:p>
        </p:txBody>
      </p:sp>
      <p:sp>
        <p:nvSpPr>
          <p:cNvPr id="12390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2390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607218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E30C4F62-472A-4695-91C4-F3427AF2CA4E}" type="slidenum">
              <a:rPr lang="es-VE"/>
              <a:pPr/>
              <a:t>52</a:t>
            </a:fld>
            <a:endParaRPr lang="es-VE"/>
          </a:p>
        </p:txBody>
      </p:sp>
      <p:sp>
        <p:nvSpPr>
          <p:cNvPr id="1249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493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65907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5635F4B2-B585-4B23-B166-D61D3B5FA385}" type="slidenum">
              <a:rPr lang="es-VE"/>
              <a:pPr/>
              <a:t>53</a:t>
            </a:fld>
            <a:endParaRPr lang="es-VE"/>
          </a:p>
        </p:txBody>
      </p:sp>
      <p:sp>
        <p:nvSpPr>
          <p:cNvPr id="125953"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25954"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212303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975CDDEC-DC68-495A-BD6A-C38605D90322}" type="slidenum">
              <a:rPr lang="es-VE"/>
              <a:pPr/>
              <a:t>54</a:t>
            </a:fld>
            <a:endParaRPr lang="es-VE"/>
          </a:p>
        </p:txBody>
      </p:sp>
      <p:sp>
        <p:nvSpPr>
          <p:cNvPr id="126977" name="Rectangle 1"/>
          <p:cNvSpPr txBox="1">
            <a:spLocks noGrp="1" noRot="1" noChangeAspect="1" noChangeArrowheads="1"/>
          </p:cNvSpPr>
          <p:nvPr>
            <p:ph type="sldImg"/>
          </p:nvPr>
        </p:nvSpPr>
        <p:spPr bwMode="auto">
          <a:xfrm>
            <a:off x="1624013" y="1257300"/>
            <a:ext cx="4524375" cy="3394075"/>
          </a:xfrm>
          <a:prstGeom prst="rect">
            <a:avLst/>
          </a:prstGeom>
          <a:solidFill>
            <a:srgbClr val="FFFFFF"/>
          </a:solidFill>
          <a:ln>
            <a:solidFill>
              <a:srgbClr val="000000"/>
            </a:solidFill>
            <a:miter lim="800000"/>
            <a:headEnd/>
            <a:tailEnd/>
          </a:ln>
        </p:spPr>
      </p:sp>
      <p:sp>
        <p:nvSpPr>
          <p:cNvPr id="126978" name="Text Box 2"/>
          <p:cNvSpPr txBox="1">
            <a:spLocks noChangeArrowheads="1"/>
          </p:cNvSpPr>
          <p:nvPr/>
        </p:nvSpPr>
        <p:spPr bwMode="auto">
          <a:xfrm>
            <a:off x="777875" y="4840288"/>
            <a:ext cx="6218238" cy="396081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130481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6945103-E015-47F9-A70A-D2553A645C08}" type="slidenum">
              <a:rPr lang="es-VE"/>
              <a:pPr/>
              <a:t>55</a:t>
            </a:fld>
            <a:endParaRPr lang="es-VE"/>
          </a:p>
        </p:txBody>
      </p:sp>
      <p:sp>
        <p:nvSpPr>
          <p:cNvPr id="1280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8002"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958620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53128370-0DA6-4DFC-8DEF-75EA578C125E}" type="slidenum">
              <a:rPr lang="es-VE"/>
              <a:pPr/>
              <a:t>56</a:t>
            </a:fld>
            <a:endParaRPr lang="es-VE"/>
          </a:p>
        </p:txBody>
      </p:sp>
      <p:sp>
        <p:nvSpPr>
          <p:cNvPr id="1290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9026"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467878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857E65A6-EE76-47A1-AE3B-1EDE4A349F8B}" type="slidenum">
              <a:rPr lang="es-VE"/>
              <a:pPr/>
              <a:t>57</a:t>
            </a:fld>
            <a:endParaRPr lang="es-VE"/>
          </a:p>
        </p:txBody>
      </p:sp>
      <p:sp>
        <p:nvSpPr>
          <p:cNvPr id="1300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0050"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716326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476DA3A6-0AD6-4BDB-B694-92965A8DFE64}" type="slidenum">
              <a:rPr lang="es-VE"/>
              <a:pPr/>
              <a:t>58</a:t>
            </a:fld>
            <a:endParaRPr lang="es-VE"/>
          </a:p>
        </p:txBody>
      </p:sp>
      <p:sp>
        <p:nvSpPr>
          <p:cNvPr id="1310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1074"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02005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58F8C337-5CF8-4C0F-B386-EF5BCC73FD29}" type="slidenum">
              <a:rPr lang="es-VE"/>
              <a:pPr/>
              <a:t>59</a:t>
            </a:fld>
            <a:endParaRPr lang="es-VE"/>
          </a:p>
        </p:txBody>
      </p:sp>
      <p:sp>
        <p:nvSpPr>
          <p:cNvPr id="132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2098" name="Text Box 2"/>
          <p:cNvSpPr txBox="1">
            <a:spLocks noChangeArrowheads="1"/>
          </p:cNvSpPr>
          <p:nvPr/>
        </p:nvSpPr>
        <p:spPr bwMode="auto">
          <a:xfrm>
            <a:off x="777875" y="4776788"/>
            <a:ext cx="6218238" cy="45259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0973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97223921-588B-4894-BAE4-766AF74336E2}" type="slidenum">
              <a:rPr lang="es-VE"/>
              <a:pPr/>
              <a:t>6</a:t>
            </a:fld>
            <a:endParaRPr lang="es-VE"/>
          </a:p>
        </p:txBody>
      </p:sp>
      <p:sp>
        <p:nvSpPr>
          <p:cNvPr id="76801"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6802"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20305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F82258C-1F8B-42F5-BFA8-2D04F1E2A68F}" type="slidenum">
              <a:rPr lang="es-VE"/>
              <a:pPr/>
              <a:t>60</a:t>
            </a:fld>
            <a:endParaRPr lang="es-VE"/>
          </a:p>
        </p:txBody>
      </p:sp>
      <p:sp>
        <p:nvSpPr>
          <p:cNvPr id="133121"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3122"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1267200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FB00F570-F559-49BF-9FDD-DFF8B485E877}" type="slidenum">
              <a:rPr lang="es-VE"/>
              <a:pPr/>
              <a:t>61</a:t>
            </a:fld>
            <a:endParaRPr lang="es-VE"/>
          </a:p>
        </p:txBody>
      </p:sp>
      <p:sp>
        <p:nvSpPr>
          <p:cNvPr id="13414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414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408150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0D864C0C-51AF-43BC-B1DD-CC3A78626765}" type="slidenum">
              <a:rPr lang="es-VE"/>
              <a:pPr/>
              <a:t>62</a:t>
            </a:fld>
            <a:endParaRPr lang="es-VE"/>
          </a:p>
        </p:txBody>
      </p:sp>
      <p:sp>
        <p:nvSpPr>
          <p:cNvPr id="135169"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5170"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1856068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D20A961C-6429-4BCF-9B1B-6135CC058102}" type="slidenum">
              <a:rPr lang="es-VE"/>
              <a:pPr/>
              <a:t>63</a:t>
            </a:fld>
            <a:endParaRPr lang="es-VE"/>
          </a:p>
        </p:txBody>
      </p:sp>
      <p:sp>
        <p:nvSpPr>
          <p:cNvPr id="136193"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6194"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099169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4E712E3F-F403-4EB8-8740-89B65B3511F4}" type="slidenum">
              <a:rPr lang="es-VE"/>
              <a:pPr/>
              <a:t>64</a:t>
            </a:fld>
            <a:endParaRPr lang="es-VE"/>
          </a:p>
        </p:txBody>
      </p:sp>
      <p:sp>
        <p:nvSpPr>
          <p:cNvPr id="137217"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7218"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5969971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8E12D065-2E72-43C0-A35C-A1D2DA7D825D}" type="slidenum">
              <a:rPr lang="es-VE"/>
              <a:pPr/>
              <a:t>65</a:t>
            </a:fld>
            <a:endParaRPr lang="es-VE"/>
          </a:p>
        </p:txBody>
      </p:sp>
      <p:sp>
        <p:nvSpPr>
          <p:cNvPr id="138241"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138242"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43910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B3ABA822-C47E-49FB-BE3E-7C29950899C1}" type="slidenum">
              <a:rPr lang="es-VE"/>
              <a:pPr/>
              <a:t>7</a:t>
            </a:fld>
            <a:endParaRPr lang="es-VE"/>
          </a:p>
        </p:txBody>
      </p:sp>
      <p:sp>
        <p:nvSpPr>
          <p:cNvPr id="77825"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7826"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154186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15AD41C9-E82D-4E4D-A39E-3C4713E05817}" type="slidenum">
              <a:rPr lang="es-VE"/>
              <a:pPr/>
              <a:t>8</a:t>
            </a:fld>
            <a:endParaRPr lang="es-VE"/>
          </a:p>
        </p:txBody>
      </p:sp>
      <p:sp>
        <p:nvSpPr>
          <p:cNvPr id="78849" name="Rectangle 1"/>
          <p:cNvSpPr txBox="1">
            <a:spLocks noGrp="1" noRot="1" noChangeAspect="1" noChangeArrowheads="1"/>
          </p:cNvSpPr>
          <p:nvPr>
            <p:ph type="sldImg"/>
          </p:nvPr>
        </p:nvSpPr>
        <p:spPr bwMode="auto">
          <a:xfrm>
            <a:off x="1376363" y="763588"/>
            <a:ext cx="4994275" cy="3746500"/>
          </a:xfrm>
          <a:prstGeom prst="rect">
            <a:avLst/>
          </a:prstGeom>
          <a:solidFill>
            <a:srgbClr val="FFFFFF"/>
          </a:solidFill>
          <a:ln>
            <a:solidFill>
              <a:srgbClr val="000000"/>
            </a:solidFill>
            <a:miter lim="800000"/>
            <a:headEnd/>
            <a:tailEnd/>
          </a:ln>
        </p:spPr>
      </p:sp>
      <p:sp>
        <p:nvSpPr>
          <p:cNvPr id="78850" name="Text Box 2"/>
          <p:cNvSpPr txBox="1">
            <a:spLocks noChangeArrowheads="1"/>
          </p:cNvSpPr>
          <p:nvPr/>
        </p:nvSpPr>
        <p:spPr bwMode="auto">
          <a:xfrm>
            <a:off x="777875" y="4776788"/>
            <a:ext cx="6192838" cy="4500562"/>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215321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9"/>
          <p:cNvSpPr>
            <a:spLocks noGrp="1" noChangeArrowheads="1"/>
          </p:cNvSpPr>
          <p:nvPr>
            <p:ph type="sldNum"/>
          </p:nvPr>
        </p:nvSpPr>
        <p:spPr>
          <a:ln/>
        </p:spPr>
        <p:txBody>
          <a:bodyPr/>
          <a:lstStyle/>
          <a:p>
            <a:fld id="{A3E14F71-B725-49A4-AA5D-57B9C2568C2B}" type="slidenum">
              <a:rPr lang="es-VE"/>
              <a:pPr/>
              <a:t>9</a:t>
            </a:fld>
            <a:endParaRPr lang="es-VE"/>
          </a:p>
        </p:txBody>
      </p:sp>
      <p:sp>
        <p:nvSpPr>
          <p:cNvPr id="79873"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p:spPr>
      </p:sp>
      <p:sp>
        <p:nvSpPr>
          <p:cNvPr id="79874" name="Text Box 2"/>
          <p:cNvSpPr txBox="1">
            <a:spLocks noChangeArrowheads="1"/>
          </p:cNvSpPr>
          <p:nvPr/>
        </p:nvSpPr>
        <p:spPr bwMode="auto">
          <a:xfrm>
            <a:off x="777875" y="4776788"/>
            <a:ext cx="6208713" cy="4516437"/>
          </a:xfrm>
          <a:prstGeom prst="rect">
            <a:avLst/>
          </a:prstGeom>
          <a:noFill/>
          <a:ln w="9525" cap="flat">
            <a:noFill/>
            <a:round/>
            <a:headEnd/>
            <a:tailEnd/>
          </a:ln>
          <a:effectLst/>
        </p:spPr>
        <p:txBody>
          <a:bodyPr wrap="none" anchor="ctr"/>
          <a:lstStyle/>
          <a:p>
            <a:endParaRPr lang="es-VE"/>
          </a:p>
        </p:txBody>
      </p:sp>
    </p:spTree>
    <p:extLst>
      <p:ext uri="{BB962C8B-B14F-4D97-AF65-F5344CB8AC3E}">
        <p14:creationId xmlns:p14="http://schemas.microsoft.com/office/powerpoint/2010/main" val="363206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VE"/>
          </a:p>
        </p:txBody>
      </p:sp>
      <p:sp>
        <p:nvSpPr>
          <p:cNvPr id="4" name="3 Marcador de número de diapositiva"/>
          <p:cNvSpPr>
            <a:spLocks noGrp="1"/>
          </p:cNvSpPr>
          <p:nvPr>
            <p:ph type="sldNum" idx="10"/>
          </p:nvPr>
        </p:nvSpPr>
        <p:spPr/>
        <p:txBody>
          <a:bodyPr/>
          <a:lstStyle>
            <a:lvl1pPr>
              <a:defRPr/>
            </a:lvl1pPr>
          </a:lstStyle>
          <a:p>
            <a:fld id="{6C14BA58-1881-4CB3-B3FD-463587DF0364}" type="slidenum">
              <a:rPr lang="es-VE"/>
              <a:pPr/>
              <a:t>‹Nº›</a:t>
            </a:fld>
            <a:endParaRPr lang="es-VE"/>
          </a:p>
        </p:txBody>
      </p:sp>
      <p:sp>
        <p:nvSpPr>
          <p:cNvPr id="5" name="4 Marcador de fecha"/>
          <p:cNvSpPr>
            <a:spLocks noGrp="1"/>
          </p:cNvSpPr>
          <p:nvPr>
            <p:ph type="dt" idx="11"/>
          </p:nvPr>
        </p:nvSpPr>
        <p:spPr/>
        <p:txBody>
          <a:bodyPr/>
          <a:lstStyle>
            <a:lvl1pPr>
              <a:defRPr/>
            </a:lvl1pPr>
          </a:lstStyle>
          <a:p>
            <a:endParaRPr lang="es-VE"/>
          </a:p>
        </p:txBody>
      </p:sp>
      <p:sp>
        <p:nvSpPr>
          <p:cNvPr id="6" name="5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número de diapositiva"/>
          <p:cNvSpPr>
            <a:spLocks noGrp="1"/>
          </p:cNvSpPr>
          <p:nvPr>
            <p:ph type="sldNum" idx="10"/>
          </p:nvPr>
        </p:nvSpPr>
        <p:spPr/>
        <p:txBody>
          <a:bodyPr/>
          <a:lstStyle>
            <a:lvl1pPr>
              <a:defRPr/>
            </a:lvl1pPr>
          </a:lstStyle>
          <a:p>
            <a:fld id="{CD155BCF-AD70-417F-A5AC-BFA104F4C6DD}" type="slidenum">
              <a:rPr lang="es-VE"/>
              <a:pPr/>
              <a:t>‹Nº›</a:t>
            </a:fld>
            <a:endParaRPr lang="es-VE"/>
          </a:p>
        </p:txBody>
      </p:sp>
      <p:sp>
        <p:nvSpPr>
          <p:cNvPr id="5" name="4 Marcador de fecha"/>
          <p:cNvSpPr>
            <a:spLocks noGrp="1"/>
          </p:cNvSpPr>
          <p:nvPr>
            <p:ph type="dt" idx="11"/>
          </p:nvPr>
        </p:nvSpPr>
        <p:spPr/>
        <p:txBody>
          <a:bodyPr/>
          <a:lstStyle>
            <a:lvl1pPr>
              <a:defRPr/>
            </a:lvl1pPr>
          </a:lstStyle>
          <a:p>
            <a:endParaRPr lang="es-VE"/>
          </a:p>
        </p:txBody>
      </p:sp>
      <p:sp>
        <p:nvSpPr>
          <p:cNvPr id="6" name="5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72338" y="300038"/>
            <a:ext cx="2255837" cy="580707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503238" y="300038"/>
            <a:ext cx="6616700" cy="58070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número de diapositiva"/>
          <p:cNvSpPr>
            <a:spLocks noGrp="1"/>
          </p:cNvSpPr>
          <p:nvPr>
            <p:ph type="sldNum" idx="10"/>
          </p:nvPr>
        </p:nvSpPr>
        <p:spPr/>
        <p:txBody>
          <a:bodyPr/>
          <a:lstStyle>
            <a:lvl1pPr>
              <a:defRPr/>
            </a:lvl1pPr>
          </a:lstStyle>
          <a:p>
            <a:fld id="{B624933F-5659-47FA-AF97-6007DE8D79DC}" type="slidenum">
              <a:rPr lang="es-VE"/>
              <a:pPr/>
              <a:t>‹Nº›</a:t>
            </a:fld>
            <a:endParaRPr lang="es-VE"/>
          </a:p>
        </p:txBody>
      </p:sp>
      <p:sp>
        <p:nvSpPr>
          <p:cNvPr id="5" name="4 Marcador de fecha"/>
          <p:cNvSpPr>
            <a:spLocks noGrp="1"/>
          </p:cNvSpPr>
          <p:nvPr>
            <p:ph type="dt" idx="11"/>
          </p:nvPr>
        </p:nvSpPr>
        <p:spPr/>
        <p:txBody>
          <a:bodyPr/>
          <a:lstStyle>
            <a:lvl1pPr>
              <a:defRPr/>
            </a:lvl1pPr>
          </a:lstStyle>
          <a:p>
            <a:endParaRPr lang="es-VE"/>
          </a:p>
        </p:txBody>
      </p:sp>
      <p:sp>
        <p:nvSpPr>
          <p:cNvPr id="6" name="5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503238" y="301625"/>
            <a:ext cx="9032875" cy="1223963"/>
          </a:xfrm>
        </p:spPr>
        <p:txBody>
          <a:bodyPr/>
          <a:lstStyle/>
          <a:p>
            <a:r>
              <a:rPr lang="es-ES" smtClean="0"/>
              <a:t>Haga clic para modificar el estilo de título del patrón</a:t>
            </a:r>
            <a:endParaRPr lang="es-VE"/>
          </a:p>
        </p:txBody>
      </p:sp>
      <p:sp>
        <p:nvSpPr>
          <p:cNvPr id="3" name="2 Marcador de fecha"/>
          <p:cNvSpPr>
            <a:spLocks noGrp="1"/>
          </p:cNvSpPr>
          <p:nvPr>
            <p:ph type="dt" idx="10"/>
          </p:nvPr>
        </p:nvSpPr>
        <p:spPr>
          <a:xfrm>
            <a:off x="503238" y="6886575"/>
            <a:ext cx="2309812" cy="482600"/>
          </a:xfrm>
        </p:spPr>
        <p:txBody>
          <a:bodyPr/>
          <a:lstStyle>
            <a:lvl1pPr>
              <a:defRPr/>
            </a:lvl1pPr>
          </a:lstStyle>
          <a:p>
            <a:endParaRPr lang="es-VE"/>
          </a:p>
        </p:txBody>
      </p:sp>
      <p:sp>
        <p:nvSpPr>
          <p:cNvPr id="4" name="3 Marcador de pie de página"/>
          <p:cNvSpPr>
            <a:spLocks noGrp="1"/>
          </p:cNvSpPr>
          <p:nvPr>
            <p:ph type="ftr" idx="11"/>
          </p:nvPr>
        </p:nvSpPr>
        <p:spPr>
          <a:xfrm>
            <a:off x="3448050" y="6886575"/>
            <a:ext cx="3157538" cy="482600"/>
          </a:xfrm>
        </p:spPr>
        <p:txBody>
          <a:bodyPr/>
          <a:lstStyle>
            <a:lvl1pPr>
              <a:defRPr/>
            </a:lvl1pPr>
          </a:lstStyle>
          <a:p>
            <a:endParaRPr lang="es-VE"/>
          </a:p>
        </p:txBody>
      </p:sp>
      <p:sp>
        <p:nvSpPr>
          <p:cNvPr id="5" name="4 Marcador de número de diapositiva"/>
          <p:cNvSpPr>
            <a:spLocks noGrp="1"/>
          </p:cNvSpPr>
          <p:nvPr>
            <p:ph type="sldNum" idx="12"/>
          </p:nvPr>
        </p:nvSpPr>
        <p:spPr>
          <a:xfrm>
            <a:off x="7226300" y="6886575"/>
            <a:ext cx="2309813" cy="482600"/>
          </a:xfrm>
        </p:spPr>
        <p:txBody>
          <a:bodyPr/>
          <a:lstStyle>
            <a:lvl1pPr>
              <a:defRPr/>
            </a:lvl1pPr>
          </a:lstStyle>
          <a:p>
            <a:fld id="{40793663-A5BE-47DE-9F61-8BF00FD00F20}" type="slidenum">
              <a:rPr lang="es-VE"/>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número de diapositiva"/>
          <p:cNvSpPr>
            <a:spLocks noGrp="1"/>
          </p:cNvSpPr>
          <p:nvPr>
            <p:ph type="sldNum" idx="10"/>
          </p:nvPr>
        </p:nvSpPr>
        <p:spPr/>
        <p:txBody>
          <a:bodyPr/>
          <a:lstStyle>
            <a:lvl1pPr>
              <a:defRPr/>
            </a:lvl1pPr>
          </a:lstStyle>
          <a:p>
            <a:fld id="{8B2E12FD-F270-4F06-9C1D-E546EAA4116C}" type="slidenum">
              <a:rPr lang="es-VE"/>
              <a:pPr/>
              <a:t>‹Nº›</a:t>
            </a:fld>
            <a:endParaRPr lang="es-VE"/>
          </a:p>
        </p:txBody>
      </p:sp>
      <p:sp>
        <p:nvSpPr>
          <p:cNvPr id="5" name="4 Marcador de fecha"/>
          <p:cNvSpPr>
            <a:spLocks noGrp="1"/>
          </p:cNvSpPr>
          <p:nvPr>
            <p:ph type="dt" idx="11"/>
          </p:nvPr>
        </p:nvSpPr>
        <p:spPr/>
        <p:txBody>
          <a:bodyPr/>
          <a:lstStyle>
            <a:lvl1pPr>
              <a:defRPr/>
            </a:lvl1pPr>
          </a:lstStyle>
          <a:p>
            <a:endParaRPr lang="es-VE"/>
          </a:p>
        </p:txBody>
      </p:sp>
      <p:sp>
        <p:nvSpPr>
          <p:cNvPr id="6" name="5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idx="10"/>
          </p:nvPr>
        </p:nvSpPr>
        <p:spPr/>
        <p:txBody>
          <a:bodyPr/>
          <a:lstStyle>
            <a:lvl1pPr>
              <a:defRPr/>
            </a:lvl1pPr>
          </a:lstStyle>
          <a:p>
            <a:fld id="{E671D2DE-95A0-48C5-9CB0-A3C9EF737BD3}" type="slidenum">
              <a:rPr lang="es-VE"/>
              <a:pPr/>
              <a:t>‹Nº›</a:t>
            </a:fld>
            <a:endParaRPr lang="es-VE"/>
          </a:p>
        </p:txBody>
      </p:sp>
      <p:sp>
        <p:nvSpPr>
          <p:cNvPr id="5" name="4 Marcador de fecha"/>
          <p:cNvSpPr>
            <a:spLocks noGrp="1"/>
          </p:cNvSpPr>
          <p:nvPr>
            <p:ph type="dt" idx="11"/>
          </p:nvPr>
        </p:nvSpPr>
        <p:spPr/>
        <p:txBody>
          <a:bodyPr/>
          <a:lstStyle>
            <a:lvl1pPr>
              <a:defRPr/>
            </a:lvl1pPr>
          </a:lstStyle>
          <a:p>
            <a:endParaRPr lang="es-VE"/>
          </a:p>
        </p:txBody>
      </p:sp>
      <p:sp>
        <p:nvSpPr>
          <p:cNvPr id="6" name="5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503238" y="1768475"/>
            <a:ext cx="4435475"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5091113" y="1768475"/>
            <a:ext cx="4437062"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número de diapositiva"/>
          <p:cNvSpPr>
            <a:spLocks noGrp="1"/>
          </p:cNvSpPr>
          <p:nvPr>
            <p:ph type="sldNum" idx="10"/>
          </p:nvPr>
        </p:nvSpPr>
        <p:spPr/>
        <p:txBody>
          <a:bodyPr/>
          <a:lstStyle>
            <a:lvl1pPr>
              <a:defRPr/>
            </a:lvl1pPr>
          </a:lstStyle>
          <a:p>
            <a:fld id="{03ED881E-496C-43C4-A610-F3870E8E4848}" type="slidenum">
              <a:rPr lang="es-VE"/>
              <a:pPr/>
              <a:t>‹Nº›</a:t>
            </a:fld>
            <a:endParaRPr lang="es-VE"/>
          </a:p>
        </p:txBody>
      </p:sp>
      <p:sp>
        <p:nvSpPr>
          <p:cNvPr id="6" name="5 Marcador de fecha"/>
          <p:cNvSpPr>
            <a:spLocks noGrp="1"/>
          </p:cNvSpPr>
          <p:nvPr>
            <p:ph type="dt" idx="11"/>
          </p:nvPr>
        </p:nvSpPr>
        <p:spPr/>
        <p:txBody>
          <a:bodyPr/>
          <a:lstStyle>
            <a:lvl1pPr>
              <a:defRPr/>
            </a:lvl1pPr>
          </a:lstStyle>
          <a:p>
            <a:endParaRPr lang="es-VE"/>
          </a:p>
        </p:txBody>
      </p:sp>
      <p:sp>
        <p:nvSpPr>
          <p:cNvPr id="7" name="6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número de diapositiva"/>
          <p:cNvSpPr>
            <a:spLocks noGrp="1"/>
          </p:cNvSpPr>
          <p:nvPr>
            <p:ph type="sldNum" idx="10"/>
          </p:nvPr>
        </p:nvSpPr>
        <p:spPr/>
        <p:txBody>
          <a:bodyPr/>
          <a:lstStyle>
            <a:lvl1pPr>
              <a:defRPr/>
            </a:lvl1pPr>
          </a:lstStyle>
          <a:p>
            <a:fld id="{A3E05809-0754-49B2-97C4-710933AC209D}" type="slidenum">
              <a:rPr lang="es-VE"/>
              <a:pPr/>
              <a:t>‹Nº›</a:t>
            </a:fld>
            <a:endParaRPr lang="es-VE"/>
          </a:p>
        </p:txBody>
      </p:sp>
      <p:sp>
        <p:nvSpPr>
          <p:cNvPr id="8" name="7 Marcador de fecha"/>
          <p:cNvSpPr>
            <a:spLocks noGrp="1"/>
          </p:cNvSpPr>
          <p:nvPr>
            <p:ph type="dt" idx="11"/>
          </p:nvPr>
        </p:nvSpPr>
        <p:spPr/>
        <p:txBody>
          <a:bodyPr/>
          <a:lstStyle>
            <a:lvl1pPr>
              <a:defRPr/>
            </a:lvl1pPr>
          </a:lstStyle>
          <a:p>
            <a:endParaRPr lang="es-VE"/>
          </a:p>
        </p:txBody>
      </p:sp>
      <p:sp>
        <p:nvSpPr>
          <p:cNvPr id="9" name="8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número de diapositiva"/>
          <p:cNvSpPr>
            <a:spLocks noGrp="1"/>
          </p:cNvSpPr>
          <p:nvPr>
            <p:ph type="sldNum" idx="10"/>
          </p:nvPr>
        </p:nvSpPr>
        <p:spPr/>
        <p:txBody>
          <a:bodyPr/>
          <a:lstStyle>
            <a:lvl1pPr>
              <a:defRPr/>
            </a:lvl1pPr>
          </a:lstStyle>
          <a:p>
            <a:fld id="{11606055-9284-4D10-A8CB-FDFBB804FBEF}" type="slidenum">
              <a:rPr lang="es-VE"/>
              <a:pPr/>
              <a:t>‹Nº›</a:t>
            </a:fld>
            <a:endParaRPr lang="es-VE"/>
          </a:p>
        </p:txBody>
      </p:sp>
      <p:sp>
        <p:nvSpPr>
          <p:cNvPr id="4" name="3 Marcador de fecha"/>
          <p:cNvSpPr>
            <a:spLocks noGrp="1"/>
          </p:cNvSpPr>
          <p:nvPr>
            <p:ph type="dt" idx="11"/>
          </p:nvPr>
        </p:nvSpPr>
        <p:spPr/>
        <p:txBody>
          <a:bodyPr/>
          <a:lstStyle>
            <a:lvl1pPr>
              <a:defRPr/>
            </a:lvl1pPr>
          </a:lstStyle>
          <a:p>
            <a:endParaRPr lang="es-VE"/>
          </a:p>
        </p:txBody>
      </p:sp>
      <p:sp>
        <p:nvSpPr>
          <p:cNvPr id="5" name="4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idx="10"/>
          </p:nvPr>
        </p:nvSpPr>
        <p:spPr/>
        <p:txBody>
          <a:bodyPr/>
          <a:lstStyle>
            <a:lvl1pPr>
              <a:defRPr/>
            </a:lvl1pPr>
          </a:lstStyle>
          <a:p>
            <a:fld id="{BAB8C916-3DFB-4D24-B770-5128D8A787C1}" type="slidenum">
              <a:rPr lang="es-VE"/>
              <a:pPr/>
              <a:t>‹Nº›</a:t>
            </a:fld>
            <a:endParaRPr lang="es-VE"/>
          </a:p>
        </p:txBody>
      </p:sp>
      <p:sp>
        <p:nvSpPr>
          <p:cNvPr id="3" name="2 Marcador de fecha"/>
          <p:cNvSpPr>
            <a:spLocks noGrp="1"/>
          </p:cNvSpPr>
          <p:nvPr>
            <p:ph type="dt" idx="11"/>
          </p:nvPr>
        </p:nvSpPr>
        <p:spPr/>
        <p:txBody>
          <a:bodyPr/>
          <a:lstStyle>
            <a:lvl1pPr>
              <a:defRPr/>
            </a:lvl1pPr>
          </a:lstStyle>
          <a:p>
            <a:endParaRPr lang="es-VE"/>
          </a:p>
        </p:txBody>
      </p:sp>
      <p:sp>
        <p:nvSpPr>
          <p:cNvPr id="4" name="3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E1F14A6D-04D5-4DC3-A10A-294DA6012F73}" type="slidenum">
              <a:rPr lang="es-VE"/>
              <a:pPr/>
              <a:t>‹Nº›</a:t>
            </a:fld>
            <a:endParaRPr lang="es-VE"/>
          </a:p>
        </p:txBody>
      </p:sp>
      <p:sp>
        <p:nvSpPr>
          <p:cNvPr id="6" name="5 Marcador de fecha"/>
          <p:cNvSpPr>
            <a:spLocks noGrp="1"/>
          </p:cNvSpPr>
          <p:nvPr>
            <p:ph type="dt" idx="11"/>
          </p:nvPr>
        </p:nvSpPr>
        <p:spPr/>
        <p:txBody>
          <a:bodyPr/>
          <a:lstStyle>
            <a:lvl1pPr>
              <a:defRPr/>
            </a:lvl1pPr>
          </a:lstStyle>
          <a:p>
            <a:endParaRPr lang="es-VE"/>
          </a:p>
        </p:txBody>
      </p:sp>
      <p:sp>
        <p:nvSpPr>
          <p:cNvPr id="7" name="6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80DB27E1-C0B9-4F17-A5DD-C070E818B2BD}" type="slidenum">
              <a:rPr lang="es-VE"/>
              <a:pPr/>
              <a:t>‹Nº›</a:t>
            </a:fld>
            <a:endParaRPr lang="es-VE"/>
          </a:p>
        </p:txBody>
      </p:sp>
      <p:sp>
        <p:nvSpPr>
          <p:cNvPr id="6" name="5 Marcador de fecha"/>
          <p:cNvSpPr>
            <a:spLocks noGrp="1"/>
          </p:cNvSpPr>
          <p:nvPr>
            <p:ph type="dt" idx="11"/>
          </p:nvPr>
        </p:nvSpPr>
        <p:spPr/>
        <p:txBody>
          <a:bodyPr/>
          <a:lstStyle>
            <a:lvl1pPr>
              <a:defRPr/>
            </a:lvl1pPr>
          </a:lstStyle>
          <a:p>
            <a:endParaRPr lang="es-VE"/>
          </a:p>
        </p:txBody>
      </p:sp>
      <p:sp>
        <p:nvSpPr>
          <p:cNvPr id="7" name="6 Marcador de pie de página"/>
          <p:cNvSpPr>
            <a:spLocks noGrp="1"/>
          </p:cNvSpPr>
          <p:nvPr>
            <p:ph type="ftr" idx="12"/>
          </p:nvPr>
        </p:nvSpPr>
        <p:spPr/>
        <p:txBody>
          <a:bodyPr/>
          <a:lstStyle>
            <a:lvl1pPr>
              <a:defRPr/>
            </a:lvl1pPr>
          </a:lstStyle>
          <a:p>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3238" y="300038"/>
            <a:ext cx="9024937" cy="12192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2050" name="Rectangle 2"/>
          <p:cNvSpPr>
            <a:spLocks noGrp="1" noChangeArrowheads="1"/>
          </p:cNvSpPr>
          <p:nvPr>
            <p:ph type="body" idx="1"/>
          </p:nvPr>
        </p:nvSpPr>
        <p:spPr bwMode="auto">
          <a:xfrm>
            <a:off x="503238" y="1768475"/>
            <a:ext cx="9024937" cy="4338638"/>
          </a:xfrm>
          <a:prstGeom prst="rect">
            <a:avLst/>
          </a:prstGeom>
          <a:noFill/>
          <a:ln w="9525" cap="flat">
            <a:noFill/>
            <a:round/>
            <a:headEnd/>
            <a:tailEnd/>
          </a:ln>
          <a:effectLst/>
        </p:spPr>
        <p:txBody>
          <a:bodyPr vert="horz" wrap="square" lIns="0" tIns="28080" rIns="0" bIns="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051" name="Text Box 3"/>
          <p:cNvSpPr txBox="1">
            <a:spLocks noChangeArrowheads="1"/>
          </p:cNvSpPr>
          <p:nvPr/>
        </p:nvSpPr>
        <p:spPr bwMode="auto">
          <a:xfrm>
            <a:off x="503238" y="6886575"/>
            <a:ext cx="2330450" cy="506413"/>
          </a:xfrm>
          <a:prstGeom prst="rect">
            <a:avLst/>
          </a:prstGeom>
          <a:noFill/>
          <a:ln w="9525" cap="flat">
            <a:noFill/>
            <a:round/>
            <a:headEnd/>
            <a:tailEnd/>
          </a:ln>
          <a:effectLst/>
        </p:spPr>
        <p:txBody>
          <a:bodyPr wrap="none" anchor="ctr"/>
          <a:lstStyle/>
          <a:p>
            <a:endParaRPr lang="es-VE"/>
          </a:p>
        </p:txBody>
      </p:sp>
      <p:sp>
        <p:nvSpPr>
          <p:cNvPr id="2052" name="Text Box 4"/>
          <p:cNvSpPr txBox="1">
            <a:spLocks noChangeArrowheads="1"/>
          </p:cNvSpPr>
          <p:nvPr/>
        </p:nvSpPr>
        <p:spPr bwMode="auto">
          <a:xfrm>
            <a:off x="3448050" y="6886575"/>
            <a:ext cx="3179763" cy="506413"/>
          </a:xfrm>
          <a:prstGeom prst="rect">
            <a:avLst/>
          </a:prstGeom>
          <a:noFill/>
          <a:ln w="9525" cap="flat">
            <a:noFill/>
            <a:round/>
            <a:headEnd/>
            <a:tailEnd/>
          </a:ln>
          <a:effectLst/>
        </p:spPr>
        <p:txBody>
          <a:bodyPr wrap="none" anchor="ctr"/>
          <a:lstStyle/>
          <a:p>
            <a:endParaRPr lang="es-VE"/>
          </a:p>
        </p:txBody>
      </p:sp>
      <p:sp>
        <p:nvSpPr>
          <p:cNvPr id="2053" name="Rectangle 5"/>
          <p:cNvSpPr>
            <a:spLocks noGrp="1" noChangeArrowheads="1"/>
          </p:cNvSpPr>
          <p:nvPr>
            <p:ph type="sldNum"/>
          </p:nvPr>
        </p:nvSpPr>
        <p:spPr bwMode="auto">
          <a:xfrm>
            <a:off x="7224713" y="6886575"/>
            <a:ext cx="2303462" cy="4762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449263" algn="l"/>
                <a:tab pos="898525" algn="l"/>
                <a:tab pos="1347788" algn="l"/>
                <a:tab pos="1797050" algn="l"/>
                <a:tab pos="2246313" algn="l"/>
              </a:tabLst>
              <a:defRPr sz="2400">
                <a:solidFill>
                  <a:srgbClr val="000000"/>
                </a:solidFill>
                <a:latin typeface="Times New Roman" pitchFamily="16" charset="0"/>
                <a:ea typeface="+mn-ea"/>
                <a:cs typeface="+mn-cs"/>
              </a:defRPr>
            </a:lvl1pPr>
          </a:lstStyle>
          <a:p>
            <a:fld id="{86DC147F-470B-46A6-82D9-E08513A712B8}" type="slidenum">
              <a:rPr lang="es-VE"/>
              <a:pPr/>
              <a:t>‹Nº›</a:t>
            </a:fld>
            <a:endParaRPr lang="es-VE"/>
          </a:p>
        </p:txBody>
      </p:sp>
      <p:sp>
        <p:nvSpPr>
          <p:cNvPr id="2054" name="Rectangle 6"/>
          <p:cNvSpPr>
            <a:spLocks noGrp="1" noChangeArrowheads="1"/>
          </p:cNvSpPr>
          <p:nvPr>
            <p:ph type="dt"/>
          </p:nvPr>
        </p:nvSpPr>
        <p:spPr bwMode="auto">
          <a:xfrm>
            <a:off x="503238" y="6886575"/>
            <a:ext cx="2320925" cy="4937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Lst>
              <a:defRPr sz="1400">
                <a:solidFill>
                  <a:srgbClr val="000000"/>
                </a:solidFill>
                <a:latin typeface="Times New Roman" pitchFamily="16" charset="0"/>
                <a:ea typeface="+mn-ea"/>
                <a:cs typeface="+mn-cs"/>
              </a:defRPr>
            </a:lvl1pPr>
          </a:lstStyle>
          <a:p>
            <a:endParaRPr lang="es-VE"/>
          </a:p>
        </p:txBody>
      </p:sp>
      <p:sp>
        <p:nvSpPr>
          <p:cNvPr id="2055" name="Rectangle 7"/>
          <p:cNvSpPr>
            <a:spLocks noGrp="1" noChangeArrowheads="1"/>
          </p:cNvSpPr>
          <p:nvPr>
            <p:ph type="ftr"/>
          </p:nvPr>
        </p:nvSpPr>
        <p:spPr bwMode="auto">
          <a:xfrm>
            <a:off x="3446463" y="6886575"/>
            <a:ext cx="3167062" cy="4937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n-ea"/>
                <a:cs typeface="+mn-cs"/>
              </a:defRPr>
            </a:lvl1pPr>
          </a:lstStyle>
          <a:p>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9"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700">
          <a:solidFill>
            <a:srgbClr val="000000"/>
          </a:solidFill>
          <a:latin typeface="Arial"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0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5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3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subTitle" idx="4294967295"/>
          </p:nvPr>
        </p:nvSpPr>
        <p:spPr>
          <a:xfrm>
            <a:off x="1009650" y="2392363"/>
            <a:ext cx="9070975" cy="4286250"/>
          </a:xfrm>
          <a:ln/>
        </p:spPr>
        <p:txBody>
          <a:bodyPr tIns="19440" anchor="ctr"/>
          <a:lstStyle/>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VE" sz="2200"/>
          </a:p>
          <a:p>
            <a:pPr marL="0" indent="0" algn="ctr" hangingPunct="1">
              <a:spcBef>
                <a:spcPts val="80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VE" sz="3200"/>
              <a:t>PROCESO DE CAMBIO CURRICULAR EN EDUCACIÓN MEDIA</a:t>
            </a:r>
          </a:p>
          <a:p>
            <a:pPr marL="0" indent="0" algn="ctr" hangingPunct="1">
              <a:spcBef>
                <a:spcPts val="50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VE" sz="2600"/>
              <a:t>Documento  general  de sistematización de las propuestas pedagógicas y curriculares surgidas en el debate y discusión</a:t>
            </a:r>
          </a:p>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VE" sz="2800"/>
          </a:p>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VE" sz="2200"/>
          </a:p>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VE" sz="2600"/>
              <a:t>SEPTIEMBRE, 2015</a:t>
            </a:r>
          </a:p>
        </p:txBody>
      </p:sp>
      <p:pic>
        <p:nvPicPr>
          <p:cNvPr id="4098" name="Picture 2"/>
          <p:cNvPicPr>
            <a:picLocks noChangeAspect="1" noChangeArrowheads="1"/>
          </p:cNvPicPr>
          <p:nvPr/>
        </p:nvPicPr>
        <p:blipFill>
          <a:blip r:embed="rId3" cstate="print"/>
          <a:srcRect/>
          <a:stretch>
            <a:fillRect/>
          </a:stretch>
        </p:blipFill>
        <p:spPr bwMode="auto">
          <a:xfrm>
            <a:off x="431800" y="215900"/>
            <a:ext cx="4014788" cy="2039938"/>
          </a:xfrm>
          <a:prstGeom prst="rect">
            <a:avLst/>
          </a:prstGeom>
          <a:noFill/>
          <a:ln w="9525" cap="flat">
            <a:noFill/>
            <a:round/>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36513" y="7127875"/>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3314" name="Text Box 2"/>
          <p:cNvSpPr txBox="1">
            <a:spLocks noChangeArrowheads="1"/>
          </p:cNvSpPr>
          <p:nvPr/>
        </p:nvSpPr>
        <p:spPr bwMode="auto">
          <a:xfrm>
            <a:off x="360363" y="468313"/>
            <a:ext cx="9359900" cy="6624637"/>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marL="449263"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Parágrafo uno</a:t>
            </a:r>
            <a:r>
              <a:rPr lang="es-ES" sz="2400">
                <a:solidFill>
                  <a:srgbClr val="000000"/>
                </a:solidFill>
                <a:cs typeface="Times New Roman" pitchFamily="16" charset="0"/>
              </a:rPr>
              <a:t>: Las áreas de formación señaladas como “Áreas Comunes” y el Área de Orientación y Convivencia serán cursadas por el grupo completo que constituye cada sección. Las áreas de formación señaladas como “Grupos Estables” están dirigidas al trabajo por grupos de interés, independientemente de la sección y el año que se esté cursando. En cada plantel los Grupos Estables variarán conforme a las características de la localidad. Cada estudiante seleccionará los Grupos Estables en que participará, con la orientación de su profesor guía, de acuerdo con las opciones que se brinden en el plantel. El número de horas docentes para todas las áreas de formación que se cursan en Grupos Estables será el doble que las establecidas para los estudiantes.</a:t>
            </a:r>
          </a:p>
          <a:p>
            <a:pPr marL="449263"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a:solidFill>
                  <a:srgbClr val="000000"/>
                </a:solidFill>
                <a:cs typeface="Times New Roman" pitchFamily="16" charset="0"/>
              </a:rPr>
              <a:t> </a:t>
            </a:r>
          </a:p>
          <a:p>
            <a:pPr marL="449263"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Parágrafo dos</a:t>
            </a:r>
            <a:r>
              <a:rPr lang="es-ES" sz="2400">
                <a:solidFill>
                  <a:srgbClr val="000000"/>
                </a:solidFill>
                <a:cs typeface="Times New Roman" pitchFamily="16" charset="0"/>
              </a:rPr>
              <a:t>: El área de formación de Ciencias Naturales se subdivide, durante el cuarto y quinto años en: Biología, Ciencias de la Tierra, Física y Química. La carga docente de cada una de las sub-áreas será de 4 horas semanales durante cada uno de los dos años.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4338"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5. </a:t>
            </a:r>
            <a:r>
              <a:rPr lang="es-ES" sz="2400">
                <a:solidFill>
                  <a:srgbClr val="000000"/>
                </a:solidFill>
                <a:cs typeface="Times New Roman" pitchFamily="16" charset="0"/>
              </a:rPr>
              <a:t>La calificación del desempeño estudiantil en los Grupos Estables será “Aprobado(a)” o “No aprobado(a)”. Las y los estudiantes que realicen una actividad organizada y continua en las áreas correspondientes a los Grupos Estables, podrán ser acreditados como aprobados en estas áreas, previa solicitud. Las o los profesores guía velarán por las condiciones de esa acreditación. Se propiciará el apoyo a las actividades deportivas, culturales y de promoción social realizadas por las y los estudiantes fuera del plantel, su reconocimiento por parte de la comunidad y su participación en demostraciones o actividades formativas de los demás estudiantes.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5362"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6. </a:t>
            </a:r>
            <a:r>
              <a:rPr lang="es-ES" sz="2400">
                <a:solidFill>
                  <a:srgbClr val="000000"/>
                </a:solidFill>
                <a:cs typeface="Times New Roman" pitchFamily="16" charset="0"/>
              </a:rPr>
              <a:t>Cada una de las secciones contarán con un profesor o profesora guía encargado del seguimiento integral de cada una y cada uno de los estudiantes. El profesor o profesora guía trabajará con una dedicación de 37 horas y 30 minutos semanales, equivalentes a 50 horas académicas. Esta dedicación incluye la responsabilidad de hasta 40 horas académicas de las señaladas en el plan de estudios (tanto las correspondientes al Área Común de su formación específica, como las horas correspondientes al Área de Orientación y Convivencia y las necesarias para atender Grupos Estables en el Área de su formación). Las horas restantes de su dedicación serán destinadas a la atención especial a estudiantes, familias y comunidad, el trabajo en equipo con otros docentes, su formación y apoyo a otras labores en el plantel.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6386"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a:solidFill>
                  <a:srgbClr val="000000"/>
                </a:solidFill>
                <a:cs typeface="Times New Roman" pitchFamily="16" charset="0"/>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7.</a:t>
            </a:r>
            <a:r>
              <a:rPr lang="es-ES" sz="2400">
                <a:solidFill>
                  <a:srgbClr val="000000"/>
                </a:solidFill>
                <a:cs typeface="Times New Roman" pitchFamily="16" charset="0"/>
              </a:rPr>
              <a:t> Las y los cursantes que cumplan con los requisitos establecidos en el plan de estudios, aprobado mediante esta Resolución, obtendrán el título de Bachiller.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7410"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p:txBody>
      </p:sp>
      <p:sp>
        <p:nvSpPr>
          <p:cNvPr id="17411" name="Text Box 3"/>
          <p:cNvSpPr txBox="1">
            <a:spLocks noChangeArrowheads="1"/>
          </p:cNvSpPr>
          <p:nvPr/>
        </p:nvSpPr>
        <p:spPr bwMode="auto">
          <a:xfrm>
            <a:off x="431800" y="828675"/>
            <a:ext cx="9144000" cy="65468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8.</a:t>
            </a:r>
            <a:r>
              <a:rPr lang="es-VE" sz="2400">
                <a:solidFill>
                  <a:srgbClr val="000000"/>
                </a:solidFill>
                <a:ea typeface="DejaVu Sans" charset="0"/>
                <a:cs typeface="DejaVu Sans" charset="0"/>
              </a:rPr>
              <a:t> En la autoevaluación, evaluación y supervisión de la gestión de los planteles de educación media se considerarán como referentes éticos y procesos fundamentales: a)el desarrollo de una educación inclusiva, b) la educación en, por y para la ciudadanía participativa y protagónica; c) la educación en, por y para el amor a la Patria, la soberanía y la autodeterminación; el arraigo y el reconocimiento de nosotros mismos; la unidad latinoamericana y caribeña; d) la educación en, por y para la libertad y la visión crítica del mundo; la justicia, la igualdad y la solidaridad; la curiosidad y la investigación; la responsabilidad y el riesgo; e) la educación en, por y para el amor, el respeto y la afirmación de la condición humana; la interculturalidad y la valoración de la diversidad; la paz y la convivencia; el desarrollo del potencial creativo; la belleza ; el disfrute y cuidado de nuestro propio cuerpo; el ejercicio de una racionalidad abierta; f) la educación en por y para el trabajo productivo y la transformación social; g) la educación en, por y para la preservación de la vida en el planeta.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8434"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p:txBody>
      </p:sp>
      <p:sp>
        <p:nvSpPr>
          <p:cNvPr id="18435" name="Text Box 3"/>
          <p:cNvSpPr txBox="1">
            <a:spLocks noChangeArrowheads="1"/>
          </p:cNvSpPr>
          <p:nvPr/>
        </p:nvSpPr>
        <p:spPr bwMode="auto">
          <a:xfrm>
            <a:off x="431800" y="828675"/>
            <a:ext cx="9144000" cy="4848225"/>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9.</a:t>
            </a:r>
            <a:r>
              <a:rPr lang="es-VE" sz="2400">
                <a:solidFill>
                  <a:srgbClr val="000000"/>
                </a:solidFill>
                <a:ea typeface="DejaVu Sans" charset="0"/>
                <a:cs typeface="DejaVu Sans" charset="0"/>
              </a:rPr>
              <a:t> La formación docente y el acompañamiento al desarrollo del proceso de cambio curricular estará a cargo de la Dirección General de Investigación y Formación Docente y la Dirección General de Supervisión, con el asesoramiento de la Comisión Especial a la que se refiere el artículo 2.</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10</a:t>
            </a:r>
            <a:r>
              <a:rPr lang="es-VE" sz="2400">
                <a:solidFill>
                  <a:srgbClr val="000000"/>
                </a:solidFill>
                <a:ea typeface="DejaVu Sans" charset="0"/>
                <a:cs typeface="DejaVu Sans" charset="0"/>
              </a:rPr>
              <a:t>. La primera semana del mes de mayo de 2016, la Comisión Especial creada en el artículo 2, presentará a consideración del Ministro o Ministra del Poder Popular para la Educación, la evaluación preliminar del desarrollo curricular, los resultados de la consulta y el diseño curricular a aplicar en todos los planteles de educación media general.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9458" name="Text Box 2"/>
          <p:cNvSpPr txBox="1">
            <a:spLocks noChangeArrowheads="1"/>
          </p:cNvSpPr>
          <p:nvPr/>
        </p:nvSpPr>
        <p:spPr bwMode="auto">
          <a:xfrm>
            <a:off x="360363" y="1295400"/>
            <a:ext cx="9359900" cy="597535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p:txBody>
      </p:sp>
      <p:sp>
        <p:nvSpPr>
          <p:cNvPr id="19459" name="Text Box 3"/>
          <p:cNvSpPr txBox="1">
            <a:spLocks noChangeArrowheads="1"/>
          </p:cNvSpPr>
          <p:nvPr/>
        </p:nvSpPr>
        <p:spPr bwMode="auto">
          <a:xfrm>
            <a:off x="431800" y="828675"/>
            <a:ext cx="9144000" cy="4508500"/>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11. </a:t>
            </a:r>
            <a:r>
              <a:rPr lang="es-VE" sz="2400">
                <a:solidFill>
                  <a:srgbClr val="000000"/>
                </a:solidFill>
                <a:ea typeface="DejaVu Sans" charset="0"/>
                <a:cs typeface="DejaVu Sans" charset="0"/>
              </a:rPr>
              <a:t> Durante el año escolar se diseñarán propuestas de diseño curricular para la educación media técnica y las modalidades de educación media rural, la educación media intercultural bilingüe y educación media especial, en consulta con las comunidades correspondientes.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12. </a:t>
            </a:r>
            <a:r>
              <a:rPr lang="es-VE" sz="2400">
                <a:solidFill>
                  <a:srgbClr val="000000"/>
                </a:solidFill>
                <a:ea typeface="DejaVu Sans" charset="0"/>
                <a:cs typeface="DejaVu Sans" charset="0"/>
              </a:rPr>
              <a:t>La Viceministra o Viceministro de Educación Media queda encargada o encargado de la ejecución de la presente Resolución.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260475" y="503238"/>
            <a:ext cx="7847013" cy="576262"/>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600" b="1">
                <a:solidFill>
                  <a:srgbClr val="000000"/>
                </a:solidFill>
                <a:ea typeface="DejaVu Sans" charset="0"/>
                <a:cs typeface="DejaVu Sans" charset="0"/>
              </a:rPr>
              <a:t>EJEMPLO DE HORARIO DE TURNO INTEGRAL</a:t>
            </a:r>
          </a:p>
        </p:txBody>
      </p:sp>
      <p:pic>
        <p:nvPicPr>
          <p:cNvPr id="20482" name="Picture 2"/>
          <p:cNvPicPr>
            <a:picLocks noChangeAspect="1" noChangeArrowheads="1"/>
          </p:cNvPicPr>
          <p:nvPr/>
        </p:nvPicPr>
        <p:blipFill>
          <a:blip r:embed="rId3" cstate="print"/>
          <a:srcRect/>
          <a:stretch>
            <a:fillRect/>
          </a:stretch>
        </p:blipFill>
        <p:spPr bwMode="auto">
          <a:xfrm>
            <a:off x="327025" y="936625"/>
            <a:ext cx="9321800" cy="56165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720725" y="3536429"/>
            <a:ext cx="9045575" cy="3483768"/>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dirty="0"/>
              <a:t>PROCESO DE CAMBIO CURRICULAR EN </a:t>
            </a:r>
            <a:r>
              <a:rPr lang="es-VE" sz="2400" b="1" dirty="0" smtClean="0"/>
              <a:t/>
            </a:r>
            <a:br>
              <a:rPr lang="es-VE" sz="2400" b="1" dirty="0" smtClean="0"/>
            </a:br>
            <a:r>
              <a:rPr lang="es-VE" sz="2400" b="1" dirty="0" smtClean="0"/>
              <a:t>EDUCACIÓN </a:t>
            </a:r>
            <a:r>
              <a:rPr lang="es-VE" sz="2400" b="1" dirty="0"/>
              <a:t>MEDIA</a:t>
            </a:r>
            <a:br>
              <a:rPr lang="es-VE" sz="2400" b="1" dirty="0"/>
            </a:br>
            <a:r>
              <a:rPr lang="es-VE" sz="2400" b="1" dirty="0"/>
              <a:t/>
            </a:r>
            <a:br>
              <a:rPr lang="es-VE" sz="2400" b="1" dirty="0"/>
            </a:br>
            <a:r>
              <a:rPr lang="es-VE" sz="2400" dirty="0" smtClean="0"/>
              <a:t>Propuestas </a:t>
            </a:r>
            <a:r>
              <a:rPr lang="es-VE" sz="2400" dirty="0"/>
              <a:t>pedagógicas y curriculares surgidas en el debate y discusión</a:t>
            </a:r>
            <a:br>
              <a:rPr lang="es-VE" sz="2400" dirty="0"/>
            </a:br>
            <a:r>
              <a:rPr lang="es-VE" sz="2400" dirty="0" smtClean="0"/>
              <a:t/>
            </a:r>
            <a:br>
              <a:rPr lang="es-VE" sz="2400" dirty="0" smtClean="0"/>
            </a:br>
            <a:r>
              <a:rPr lang="es-VE" sz="2400" dirty="0" smtClean="0"/>
              <a:t/>
            </a:r>
            <a:br>
              <a:rPr lang="es-VE" sz="2400" dirty="0" smtClean="0"/>
            </a:br>
            <a:r>
              <a:rPr lang="es-VE" sz="2400" dirty="0"/>
              <a:t/>
            </a:r>
            <a:br>
              <a:rPr lang="es-VE" sz="2400" dirty="0"/>
            </a:br>
            <a:r>
              <a:rPr lang="es-VE" sz="2400" dirty="0" smtClean="0"/>
              <a:t>Colectivo docente de socialización</a:t>
            </a:r>
            <a:br>
              <a:rPr lang="es-VE" sz="2400" dirty="0" smtClean="0"/>
            </a:br>
            <a:r>
              <a:rPr lang="es-VE" sz="2400" dirty="0" smtClean="0"/>
              <a:t/>
            </a:r>
            <a:br>
              <a:rPr lang="es-VE" sz="2400" dirty="0" smtClean="0"/>
            </a:br>
            <a:r>
              <a:rPr lang="es-VE" sz="2400" b="1" dirty="0" smtClean="0"/>
              <a:t>Setiembre</a:t>
            </a:r>
            <a:r>
              <a:rPr lang="es-VE" sz="2400" b="1" dirty="0"/>
              <a:t>, 2015</a:t>
            </a:r>
            <a:br>
              <a:rPr lang="es-VE" sz="2400" b="1" dirty="0"/>
            </a:br>
            <a:r>
              <a:rPr lang="es-VE" sz="2400" b="1" dirty="0"/>
              <a:t/>
            </a:r>
            <a:br>
              <a:rPr lang="es-VE" sz="2400" b="1" dirty="0"/>
            </a:br>
            <a:r>
              <a:rPr lang="es-VE" sz="2400" b="1" dirty="0"/>
              <a:t/>
            </a:r>
            <a:br>
              <a:rPr lang="es-VE" sz="2400" b="1" dirty="0"/>
            </a:br>
            <a:r>
              <a:rPr lang="es-VE" sz="2400" b="1" dirty="0"/>
              <a:t/>
            </a:r>
            <a:br>
              <a:rPr lang="es-VE" sz="2400" b="1" dirty="0"/>
            </a:br>
            <a:endParaRPr lang="es-VE" sz="2400" b="1" dirty="0"/>
          </a:p>
        </p:txBody>
      </p:sp>
      <p:pic>
        <p:nvPicPr>
          <p:cNvPr id="21506" name="Picture 2"/>
          <p:cNvPicPr>
            <a:picLocks noChangeAspect="1" noChangeArrowheads="1"/>
          </p:cNvPicPr>
          <p:nvPr/>
        </p:nvPicPr>
        <p:blipFill>
          <a:blip r:embed="rId3" cstate="print"/>
          <a:srcRect/>
          <a:stretch>
            <a:fillRect/>
          </a:stretch>
        </p:blipFill>
        <p:spPr bwMode="auto">
          <a:xfrm>
            <a:off x="719832" y="395462"/>
            <a:ext cx="2834369" cy="1440160"/>
          </a:xfrm>
          <a:prstGeom prst="rect">
            <a:avLst/>
          </a:prstGeom>
          <a:noFill/>
          <a:ln w="9525" cap="flat">
            <a:noFill/>
            <a:round/>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7020197"/>
            <a:ext cx="10080625" cy="576064"/>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03238" y="452438"/>
            <a:ext cx="9128125" cy="7113587"/>
          </a:xfrm>
          <a:prstGeom prst="rect">
            <a:avLst/>
          </a:prstGeom>
          <a:noFill/>
          <a:ln w="9525" cap="flat">
            <a:noFill/>
            <a:round/>
            <a:headEnd/>
            <a:tailEnd/>
          </a:ln>
          <a:effectLst/>
        </p:spPr>
        <p:txBody>
          <a:bodyPr/>
          <a:lstStyle/>
          <a:p>
            <a:pPr marL="342900" indent="-314325" algn="just" hangingPunct="1">
              <a:lnSpc>
                <a:spcPct val="100000"/>
              </a:lnSpc>
              <a:spcBef>
                <a:spcPts val="8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VE" sz="3400" b="1" i="1" u="sng" dirty="0">
              <a:solidFill>
                <a:srgbClr val="000000"/>
              </a:solidFill>
              <a:latin typeface="Calibri" pitchFamily="32" charset="0"/>
              <a:ea typeface="DejaVu Sans" charset="0"/>
              <a:cs typeface="DejaVu Sans" charset="0"/>
            </a:endParaRPr>
          </a:p>
          <a:p>
            <a:pPr marL="342900" indent="-314325" algn="just" hangingPunct="1">
              <a:lnSpc>
                <a:spcPct val="100000"/>
              </a:lnSpc>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VE" sz="3000" dirty="0">
              <a:solidFill>
                <a:srgbClr val="000000"/>
              </a:solidFill>
              <a:latin typeface="Calibri" pitchFamily="32" charset="0"/>
              <a:ea typeface="DejaVu Sans" charset="0"/>
              <a:cs typeface="DejaVu Sans" charset="0"/>
            </a:endParaRPr>
          </a:p>
        </p:txBody>
      </p:sp>
      <p:pic>
        <p:nvPicPr>
          <p:cNvPr id="22530" name="Picture 2"/>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pic>
        <p:nvPicPr>
          <p:cNvPr id="4" name="3 Imagen" descr="http://cienciaconciencia.org.ve/wp-content/uploads/2013/03/bolivar2-600px-2.jpg"/>
          <p:cNvPicPr/>
          <p:nvPr/>
        </p:nvPicPr>
        <p:blipFill>
          <a:blip r:embed="rId4" cstate="print"/>
          <a:srcRect/>
          <a:stretch>
            <a:fillRect/>
          </a:stretch>
        </p:blipFill>
        <p:spPr bwMode="auto">
          <a:xfrm>
            <a:off x="2087984" y="899517"/>
            <a:ext cx="1224136" cy="1656184"/>
          </a:xfrm>
          <a:prstGeom prst="rect">
            <a:avLst/>
          </a:prstGeom>
          <a:noFill/>
          <a:ln w="9525">
            <a:noFill/>
            <a:miter lim="800000"/>
            <a:headEnd/>
            <a:tailEnd/>
          </a:ln>
        </p:spPr>
      </p:pic>
      <p:pic>
        <p:nvPicPr>
          <p:cNvPr id="98306" name="Picture 2" descr="http://www.minci.gob.ve/wp-content/uploads/2011/04/portada-constituci%C3%B3n1.png"/>
          <p:cNvPicPr>
            <a:picLocks noChangeAspect="1" noChangeArrowheads="1"/>
          </p:cNvPicPr>
          <p:nvPr/>
        </p:nvPicPr>
        <p:blipFill>
          <a:blip r:embed="rId5" cstate="print"/>
          <a:srcRect/>
          <a:stretch>
            <a:fillRect/>
          </a:stretch>
        </p:blipFill>
        <p:spPr bwMode="auto">
          <a:xfrm>
            <a:off x="4320232" y="841484"/>
            <a:ext cx="1152128" cy="1570201"/>
          </a:xfrm>
          <a:prstGeom prst="rect">
            <a:avLst/>
          </a:prstGeom>
          <a:noFill/>
        </p:spPr>
      </p:pic>
      <p:pic>
        <p:nvPicPr>
          <p:cNvPr id="11" name="10 Imagen" descr="http://1.bp.blogspot.com/-R65XUizSe74/VQItE6wJQyI/AAAAAAAAAJU/yo4rFcdeW5Y/s1600/ORGANICA_EDUCACION.jpg"/>
          <p:cNvPicPr/>
          <p:nvPr/>
        </p:nvPicPr>
        <p:blipFill>
          <a:blip r:embed="rId6" cstate="print"/>
          <a:srcRect/>
          <a:stretch>
            <a:fillRect/>
          </a:stretch>
        </p:blipFill>
        <p:spPr bwMode="auto">
          <a:xfrm>
            <a:off x="6408464" y="1835621"/>
            <a:ext cx="1224136" cy="1512168"/>
          </a:xfrm>
          <a:prstGeom prst="rect">
            <a:avLst/>
          </a:prstGeom>
          <a:noFill/>
          <a:ln w="9525">
            <a:noFill/>
            <a:miter lim="800000"/>
            <a:headEnd/>
            <a:tailEnd/>
          </a:ln>
        </p:spPr>
      </p:pic>
      <p:pic>
        <p:nvPicPr>
          <p:cNvPr id="14" name="13 Imagen" descr="http://www.asociacionalternativas.org/wp-content/uploads/2013/04/Human_hand_prints5.png"/>
          <p:cNvPicPr/>
          <p:nvPr/>
        </p:nvPicPr>
        <p:blipFill>
          <a:blip r:embed="rId7" cstate="print"/>
          <a:srcRect/>
          <a:stretch>
            <a:fillRect/>
          </a:stretch>
        </p:blipFill>
        <p:spPr bwMode="auto">
          <a:xfrm>
            <a:off x="3528144" y="2555701"/>
            <a:ext cx="2520280" cy="2376264"/>
          </a:xfrm>
          <a:prstGeom prst="rect">
            <a:avLst/>
          </a:prstGeom>
          <a:noFill/>
          <a:ln w="9525">
            <a:noFill/>
            <a:miter lim="800000"/>
            <a:headEnd/>
            <a:tailEnd/>
          </a:ln>
        </p:spPr>
      </p:pic>
      <p:pic>
        <p:nvPicPr>
          <p:cNvPr id="16" name="15 Imagen" descr="http://www.nicolasmaduro.org.ve/wp-content/uploads/2013/03/nmleypp-540x720.jpg"/>
          <p:cNvPicPr/>
          <p:nvPr/>
        </p:nvPicPr>
        <p:blipFill>
          <a:blip r:embed="rId8" cstate="print"/>
          <a:srcRect/>
          <a:stretch>
            <a:fillRect/>
          </a:stretch>
        </p:blipFill>
        <p:spPr bwMode="auto">
          <a:xfrm>
            <a:off x="3628853" y="5219997"/>
            <a:ext cx="1267443" cy="1584176"/>
          </a:xfrm>
          <a:prstGeom prst="rect">
            <a:avLst/>
          </a:prstGeom>
          <a:noFill/>
          <a:ln w="9525">
            <a:noFill/>
            <a:miter lim="800000"/>
            <a:headEnd/>
            <a:tailEnd/>
          </a:ln>
        </p:spPr>
      </p:pic>
      <p:sp>
        <p:nvSpPr>
          <p:cNvPr id="18" name="17 CuadroTexto"/>
          <p:cNvSpPr txBox="1"/>
          <p:nvPr/>
        </p:nvSpPr>
        <p:spPr>
          <a:xfrm>
            <a:off x="3600152" y="3404871"/>
            <a:ext cx="2304256" cy="951030"/>
          </a:xfrm>
          <a:prstGeom prst="rect">
            <a:avLst/>
          </a:prstGeom>
          <a:noFill/>
        </p:spPr>
        <p:txBody>
          <a:bodyPr wrap="square" rtlCol="0">
            <a:spAutoFit/>
          </a:bodyPr>
          <a:lstStyle/>
          <a:p>
            <a:pPr algn="ctr"/>
            <a:r>
              <a:rPr lang="es-VE" sz="2000" b="1" dirty="0" smtClean="0">
                <a:solidFill>
                  <a:srgbClr val="FF0000"/>
                </a:solidFill>
              </a:rPr>
              <a:t>Protagonismo</a:t>
            </a:r>
          </a:p>
          <a:p>
            <a:pPr algn="ctr"/>
            <a:r>
              <a:rPr lang="es-VE" sz="2000" b="1" dirty="0" smtClean="0">
                <a:solidFill>
                  <a:srgbClr val="FF0000"/>
                </a:solidFill>
              </a:rPr>
              <a:t>Consulta</a:t>
            </a:r>
          </a:p>
          <a:p>
            <a:pPr algn="ctr"/>
            <a:endParaRPr lang="es-VE" sz="2000" b="1" dirty="0">
              <a:solidFill>
                <a:srgbClr val="FF0000"/>
              </a:solidFill>
            </a:endParaRPr>
          </a:p>
        </p:txBody>
      </p:sp>
      <p:sp>
        <p:nvSpPr>
          <p:cNvPr id="25" name="Text Box 2"/>
          <p:cNvSpPr txBox="1">
            <a:spLocks noChangeArrowheads="1"/>
          </p:cNvSpPr>
          <p:nvPr/>
        </p:nvSpPr>
        <p:spPr bwMode="auto">
          <a:xfrm>
            <a:off x="719832" y="179437"/>
            <a:ext cx="8784976" cy="576263"/>
          </a:xfrm>
          <a:prstGeom prst="rect">
            <a:avLst/>
          </a:prstGeom>
          <a:noFill/>
          <a:ln w="9525" cap="flat">
            <a:noFill/>
            <a:round/>
            <a:headEnd/>
            <a:tailEnd/>
          </a:ln>
          <a:effec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3600" b="1" dirty="0" smtClean="0">
                <a:solidFill>
                  <a:srgbClr val="07A97F"/>
                </a:solidFill>
                <a:ea typeface="DejaVu Sans" charset="0"/>
                <a:cs typeface="DejaVu Sans" charset="0"/>
              </a:rPr>
              <a:t>Referentes Jurídicos</a:t>
            </a:r>
            <a:endParaRPr lang="es-VE" sz="3600" b="1" dirty="0">
              <a:solidFill>
                <a:srgbClr val="07A97F"/>
              </a:solidFill>
              <a:ea typeface="DejaVu Sans" charset="0"/>
              <a:cs typeface="DejaVu Sans" charset="0"/>
            </a:endParaRPr>
          </a:p>
        </p:txBody>
      </p:sp>
      <p:sp>
        <p:nvSpPr>
          <p:cNvPr id="27" name="26 CuadroTexto"/>
          <p:cNvSpPr txBox="1"/>
          <p:nvPr/>
        </p:nvSpPr>
        <p:spPr>
          <a:xfrm>
            <a:off x="5616376" y="899517"/>
            <a:ext cx="2304009" cy="607602"/>
          </a:xfrm>
          <a:prstGeom prst="rect">
            <a:avLst/>
          </a:prstGeom>
          <a:noFill/>
        </p:spPr>
        <p:txBody>
          <a:bodyPr wrap="square" rtlCol="0">
            <a:spAutoFit/>
          </a:bodyPr>
          <a:lstStyle/>
          <a:p>
            <a:r>
              <a:rPr lang="es-VE" b="1" dirty="0" smtClean="0">
                <a:solidFill>
                  <a:srgbClr val="07A97F"/>
                </a:solidFill>
              </a:rPr>
              <a:t>Art. Preámbulo, 2, 3, 102, 107, 111</a:t>
            </a:r>
            <a:endParaRPr lang="es-VE" b="1" dirty="0">
              <a:solidFill>
                <a:srgbClr val="07A97F"/>
              </a:solidFill>
            </a:endParaRPr>
          </a:p>
        </p:txBody>
      </p:sp>
      <p:sp>
        <p:nvSpPr>
          <p:cNvPr id="29" name="28 CuadroTexto"/>
          <p:cNvSpPr txBox="1"/>
          <p:nvPr/>
        </p:nvSpPr>
        <p:spPr>
          <a:xfrm>
            <a:off x="791840" y="4715941"/>
            <a:ext cx="2808312" cy="865237"/>
          </a:xfrm>
          <a:prstGeom prst="rect">
            <a:avLst/>
          </a:prstGeom>
          <a:noFill/>
        </p:spPr>
        <p:txBody>
          <a:bodyPr wrap="square" rtlCol="0">
            <a:spAutoFit/>
          </a:bodyPr>
          <a:lstStyle/>
          <a:p>
            <a:pPr algn="ctr"/>
            <a:r>
              <a:rPr lang="es-VE" b="1" dirty="0" smtClean="0">
                <a:solidFill>
                  <a:srgbClr val="07A97F"/>
                </a:solidFill>
              </a:rPr>
              <a:t>Art. 7 (Prioridad absoluta) y 8 (Interés superior) </a:t>
            </a:r>
            <a:endParaRPr lang="es-VE" b="1" dirty="0">
              <a:solidFill>
                <a:srgbClr val="07A97F"/>
              </a:solidFill>
            </a:endParaRPr>
          </a:p>
        </p:txBody>
      </p:sp>
      <p:sp>
        <p:nvSpPr>
          <p:cNvPr id="31" name="30 CuadroTexto"/>
          <p:cNvSpPr txBox="1"/>
          <p:nvPr/>
        </p:nvSpPr>
        <p:spPr>
          <a:xfrm>
            <a:off x="7704608" y="2195661"/>
            <a:ext cx="2088479" cy="865237"/>
          </a:xfrm>
          <a:prstGeom prst="rect">
            <a:avLst/>
          </a:prstGeom>
          <a:noFill/>
        </p:spPr>
        <p:txBody>
          <a:bodyPr wrap="square" rtlCol="0">
            <a:spAutoFit/>
          </a:bodyPr>
          <a:lstStyle/>
          <a:p>
            <a:r>
              <a:rPr lang="es-VE" b="1" dirty="0" smtClean="0">
                <a:solidFill>
                  <a:srgbClr val="07A97F"/>
                </a:solidFill>
              </a:rPr>
              <a:t>Art. 6-3-d (Estado Docente), 15 (</a:t>
            </a:r>
            <a:r>
              <a:rPr lang="es-VE" sz="1600" b="1" dirty="0" smtClean="0">
                <a:solidFill>
                  <a:srgbClr val="07A97F"/>
                </a:solidFill>
              </a:rPr>
              <a:t>fines  educación</a:t>
            </a:r>
            <a:r>
              <a:rPr lang="es-VE" b="1" dirty="0" smtClean="0">
                <a:solidFill>
                  <a:srgbClr val="07A97F"/>
                </a:solidFill>
              </a:rPr>
              <a:t>)</a:t>
            </a:r>
            <a:endParaRPr lang="es-VE" b="1" dirty="0">
              <a:solidFill>
                <a:srgbClr val="07A97F"/>
              </a:solidFill>
            </a:endParaRPr>
          </a:p>
        </p:txBody>
      </p:sp>
      <p:sp>
        <p:nvSpPr>
          <p:cNvPr id="32" name="31 CuadroTexto"/>
          <p:cNvSpPr txBox="1"/>
          <p:nvPr/>
        </p:nvSpPr>
        <p:spPr>
          <a:xfrm>
            <a:off x="6984528" y="5230069"/>
            <a:ext cx="2232001" cy="349968"/>
          </a:xfrm>
          <a:prstGeom prst="rect">
            <a:avLst/>
          </a:prstGeom>
          <a:noFill/>
        </p:spPr>
        <p:txBody>
          <a:bodyPr wrap="square" rtlCol="0">
            <a:spAutoFit/>
          </a:bodyPr>
          <a:lstStyle/>
          <a:p>
            <a:pPr algn="ctr"/>
            <a:r>
              <a:rPr lang="es-VE" b="1" dirty="0" smtClean="0">
                <a:solidFill>
                  <a:srgbClr val="07A97F"/>
                </a:solidFill>
              </a:rPr>
              <a:t>2001-2007</a:t>
            </a:r>
            <a:endParaRPr lang="es-VE" b="1" dirty="0">
              <a:solidFill>
                <a:srgbClr val="07A97F"/>
              </a:solidFill>
            </a:endParaRPr>
          </a:p>
        </p:txBody>
      </p:sp>
      <p:pic>
        <p:nvPicPr>
          <p:cNvPr id="100354" name="Picture 2" descr="http://redlopnna.tsj.gob.ve/images/publicaciones/publicaciones_07.png"/>
          <p:cNvPicPr>
            <a:picLocks noChangeAspect="1" noChangeArrowheads="1"/>
          </p:cNvPicPr>
          <p:nvPr/>
        </p:nvPicPr>
        <p:blipFill>
          <a:blip r:embed="rId9" cstate="print"/>
          <a:srcRect/>
          <a:stretch>
            <a:fillRect/>
          </a:stretch>
        </p:blipFill>
        <p:spPr bwMode="auto">
          <a:xfrm>
            <a:off x="1799952" y="2972516"/>
            <a:ext cx="1080120" cy="1599409"/>
          </a:xfrm>
          <a:prstGeom prst="rect">
            <a:avLst/>
          </a:prstGeom>
          <a:noFill/>
        </p:spPr>
      </p:pic>
      <p:pic>
        <p:nvPicPr>
          <p:cNvPr id="100356" name="Picture 4" descr="http://www.monografias.com/trabajos88/plan-nacional-alfabetizacion-tecnologica/img7.png"/>
          <p:cNvPicPr>
            <a:picLocks noChangeAspect="1" noChangeArrowheads="1"/>
          </p:cNvPicPr>
          <p:nvPr/>
        </p:nvPicPr>
        <p:blipFill>
          <a:blip r:embed="rId10" cstate="print"/>
          <a:srcRect/>
          <a:stretch>
            <a:fillRect/>
          </a:stretch>
        </p:blipFill>
        <p:spPr bwMode="auto">
          <a:xfrm>
            <a:off x="7024769" y="3648000"/>
            <a:ext cx="1903975" cy="1427981"/>
          </a:xfrm>
          <a:prstGeom prst="rect">
            <a:avLst/>
          </a:prstGeom>
          <a:noFill/>
        </p:spPr>
      </p:pic>
      <p:pic>
        <p:nvPicPr>
          <p:cNvPr id="100358" name="Picture 6" descr="http://image.slidesharecdn.com/plannacionalsimnbolvar20072013-120115220159-phpapp01/95/plan-nacional-simn-bolvar-2007-2013-1-728.jpg?cb=1326665178"/>
          <p:cNvPicPr>
            <a:picLocks noChangeAspect="1" noChangeArrowheads="1"/>
          </p:cNvPicPr>
          <p:nvPr/>
        </p:nvPicPr>
        <p:blipFill>
          <a:blip r:embed="rId11" cstate="print"/>
          <a:srcRect/>
          <a:stretch>
            <a:fillRect/>
          </a:stretch>
        </p:blipFill>
        <p:spPr bwMode="auto">
          <a:xfrm>
            <a:off x="5544368" y="5197247"/>
            <a:ext cx="1296144" cy="1678934"/>
          </a:xfrm>
          <a:prstGeom prst="rect">
            <a:avLst/>
          </a:prstGeom>
          <a:noFill/>
        </p:spPr>
      </p:pic>
      <p:sp>
        <p:nvSpPr>
          <p:cNvPr id="34" name="33 CuadroTexto"/>
          <p:cNvSpPr txBox="1"/>
          <p:nvPr/>
        </p:nvSpPr>
        <p:spPr>
          <a:xfrm>
            <a:off x="6768504" y="6022157"/>
            <a:ext cx="1656184" cy="349968"/>
          </a:xfrm>
          <a:prstGeom prst="rect">
            <a:avLst/>
          </a:prstGeom>
          <a:noFill/>
        </p:spPr>
        <p:txBody>
          <a:bodyPr wrap="square" rtlCol="0">
            <a:spAutoFit/>
          </a:bodyPr>
          <a:lstStyle/>
          <a:p>
            <a:r>
              <a:rPr lang="es-VE" b="1" dirty="0" smtClean="0">
                <a:solidFill>
                  <a:srgbClr val="07A97F"/>
                </a:solidFill>
              </a:rPr>
              <a:t>2007-2013 </a:t>
            </a:r>
            <a:endParaRPr lang="es-VE" b="1" dirty="0">
              <a:solidFill>
                <a:srgbClr val="07A97F"/>
              </a:solidFill>
            </a:endParaRPr>
          </a:p>
        </p:txBody>
      </p:sp>
      <p:sp>
        <p:nvSpPr>
          <p:cNvPr id="36" name="35 CuadroTexto"/>
          <p:cNvSpPr txBox="1"/>
          <p:nvPr/>
        </p:nvSpPr>
        <p:spPr>
          <a:xfrm>
            <a:off x="2232000" y="6166173"/>
            <a:ext cx="1656184" cy="349968"/>
          </a:xfrm>
          <a:prstGeom prst="rect">
            <a:avLst/>
          </a:prstGeom>
          <a:noFill/>
        </p:spPr>
        <p:txBody>
          <a:bodyPr wrap="square" rtlCol="0">
            <a:spAutoFit/>
          </a:bodyPr>
          <a:lstStyle/>
          <a:p>
            <a:r>
              <a:rPr lang="es-VE" b="1" dirty="0" smtClean="0">
                <a:solidFill>
                  <a:srgbClr val="07A97F"/>
                </a:solidFill>
              </a:rPr>
              <a:t>2013-2019 </a:t>
            </a:r>
            <a:endParaRPr lang="es-VE" b="1" dirty="0">
              <a:solidFill>
                <a:srgbClr val="07A97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15900" y="301625"/>
            <a:ext cx="9575800" cy="1236663"/>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4000"/>
              <a:t>Resolución para el Proceso de Cambio Curricular en Educación Media</a:t>
            </a:r>
          </a:p>
        </p:txBody>
      </p:sp>
      <p:sp>
        <p:nvSpPr>
          <p:cNvPr id="5122" name="Text Box 2"/>
          <p:cNvSpPr txBox="1">
            <a:spLocks noChangeArrowheads="1"/>
          </p:cNvSpPr>
          <p:nvPr/>
        </p:nvSpPr>
        <p:spPr bwMode="auto">
          <a:xfrm>
            <a:off x="1295400" y="1944688"/>
            <a:ext cx="7920038" cy="4422775"/>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REPÚBLICA BOLIVARIANA DE VENEZUELA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MINISTERIO DEL PODER POPULAR PARA LA EDUCACIÓN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DESPACHO DEL MINISTRO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AÑO 205°, 156° y 16°</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N° __</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FECHA __</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RESOLUCIÓN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VE">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solidFill>
                  <a:srgbClr val="000000"/>
                </a:solidFill>
                <a:ea typeface="DejaVu Sans" charset="0"/>
                <a:cs typeface="DejaVu Sans" charset="0"/>
              </a:rPr>
              <a:t>Que la educación es un derecho humano y un deber social, tarea primordial del Estado y proceso fundamental para la defensa y el desarrollo de la persona y el respeto a su dignidad, el ejercicio democrático de la voluntad popular, la construcción de una sociedad justa y amante de la paz, la promoción de la prosperidad y bienestar del pueblo, el pleno ejercicio de los demás derechos humanos y la garantía del cumplimiento de los principios, derechos y deberes reconocidos y consagrados en la Constitución de la República Bolivariana de Venezuela,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60363" y="763588"/>
            <a:ext cx="9359900" cy="5068887"/>
          </a:xfrm>
          <a:prstGeom prst="rect">
            <a:avLst/>
          </a:prstGeom>
          <a:noFill/>
          <a:ln w="9525" cap="flat">
            <a:noFill/>
            <a:round/>
            <a:headEnd/>
            <a:tailEnd/>
          </a:ln>
          <a:effectLst/>
        </p:spPr>
        <p:txBody>
          <a:bodyPr/>
          <a:lstStyle/>
          <a:p>
            <a:pPr marL="101600" algn="just"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a:p>
            <a:pPr marL="74613" algn="ctr"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r>
              <a:rPr lang="es-VE" sz="4000" b="1" dirty="0" smtClean="0">
                <a:solidFill>
                  <a:srgbClr val="00B050"/>
                </a:solidFill>
                <a:latin typeface="Calibri" pitchFamily="32" charset="0"/>
                <a:ea typeface="DejaVu Sans" charset="0"/>
                <a:cs typeface="DejaVu Sans" charset="0"/>
              </a:rPr>
              <a:t>¿</a:t>
            </a:r>
            <a:r>
              <a:rPr lang="es-VE" sz="4000" b="1" dirty="0" smtClean="0">
                <a:solidFill>
                  <a:srgbClr val="07A97F"/>
                </a:solidFill>
                <a:latin typeface="Calibri" pitchFamily="32" charset="0"/>
                <a:ea typeface="DejaVu Sans" charset="0"/>
                <a:cs typeface="DejaVu Sans" charset="0"/>
              </a:rPr>
              <a:t>Qué debilidades tiene </a:t>
            </a:r>
            <a:r>
              <a:rPr lang="es-VE" sz="4000" b="1" dirty="0">
                <a:solidFill>
                  <a:srgbClr val="07A97F"/>
                </a:solidFill>
                <a:latin typeface="Calibri" pitchFamily="32" charset="0"/>
                <a:ea typeface="DejaVu Sans" charset="0"/>
                <a:cs typeface="DejaVu Sans" charset="0"/>
              </a:rPr>
              <a:t>e</a:t>
            </a:r>
            <a:r>
              <a:rPr lang="es-VE" sz="4000" b="1" dirty="0" smtClean="0">
                <a:solidFill>
                  <a:srgbClr val="07A97F"/>
                </a:solidFill>
                <a:latin typeface="Calibri" pitchFamily="32" charset="0"/>
                <a:ea typeface="DejaVu Sans" charset="0"/>
                <a:cs typeface="DejaVu Sans" charset="0"/>
              </a:rPr>
              <a:t>l currículo</a:t>
            </a:r>
            <a:r>
              <a:rPr lang="es-VE" sz="4000" dirty="0" smtClean="0">
                <a:solidFill>
                  <a:srgbClr val="07A97F"/>
                </a:solidFill>
                <a:latin typeface="Calibri" pitchFamily="32" charset="0"/>
                <a:ea typeface="DejaVu Sans" charset="0"/>
                <a:cs typeface="DejaVu Sans" charset="0"/>
              </a:rPr>
              <a:t> </a:t>
            </a:r>
            <a:r>
              <a:rPr lang="es-VE" sz="4000" b="1" dirty="0" smtClean="0">
                <a:solidFill>
                  <a:srgbClr val="07A97F"/>
                </a:solidFill>
                <a:latin typeface="Calibri" pitchFamily="32" charset="0"/>
                <a:ea typeface="DejaVu Sans" charset="0"/>
                <a:cs typeface="DejaVu Sans" charset="0"/>
              </a:rPr>
              <a:t>del nivel de Educación Media? </a:t>
            </a:r>
            <a:endParaRPr lang="es-VE" sz="4000" b="1" dirty="0">
              <a:solidFill>
                <a:srgbClr val="07A97F"/>
              </a:solidFill>
              <a:latin typeface="Calibri" pitchFamily="32" charset="0"/>
              <a:ea typeface="DejaVu Sans" charset="0"/>
              <a:cs typeface="DejaVu Sans" charset="0"/>
            </a:endParaRPr>
          </a:p>
          <a:p>
            <a:pPr marL="342900" indent="-314325"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p:txBody>
      </p:sp>
      <p:pic>
        <p:nvPicPr>
          <p:cNvPr id="23554" name="Picture 2"/>
          <p:cNvPicPr>
            <a:picLocks noChangeAspect="1" noChangeArrowheads="1"/>
          </p:cNvPicPr>
          <p:nvPr/>
        </p:nvPicPr>
        <p:blipFill>
          <a:blip r:embed="rId3" cstate="print"/>
          <a:srcRect/>
          <a:stretch>
            <a:fillRect/>
          </a:stretch>
        </p:blipFill>
        <p:spPr bwMode="auto">
          <a:xfrm>
            <a:off x="17463" y="6948189"/>
            <a:ext cx="10080625" cy="601961"/>
          </a:xfrm>
          <a:prstGeom prst="rect">
            <a:avLst/>
          </a:prstGeom>
          <a:noFill/>
          <a:ln w="9525" cap="flat">
            <a:noFill/>
            <a:round/>
            <a:headEnd/>
            <a:tailEnd/>
          </a:ln>
          <a:effectLst/>
        </p:spPr>
      </p:pic>
      <p:pic>
        <p:nvPicPr>
          <p:cNvPr id="6" name="5 Imagen" descr="http://www.aprendelo.com/sites/default/files/imagecache/width-640p/iStock_000012745314_ExtraSmall_opt.jpg"/>
          <p:cNvPicPr/>
          <p:nvPr/>
        </p:nvPicPr>
        <p:blipFill>
          <a:blip r:embed="rId4" cstate="print"/>
          <a:srcRect/>
          <a:stretch>
            <a:fillRect/>
          </a:stretch>
        </p:blipFill>
        <p:spPr bwMode="auto">
          <a:xfrm>
            <a:off x="3168104" y="2843733"/>
            <a:ext cx="4032448" cy="3024336"/>
          </a:xfrm>
          <a:prstGeom prst="rect">
            <a:avLst/>
          </a:prstGeom>
          <a:noFill/>
          <a:ln w="25400">
            <a:solidFill>
              <a:srgbClr val="FF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
        <p:nvSpPr>
          <p:cNvPr id="24578" name="Text Box 2"/>
          <p:cNvSpPr txBox="1">
            <a:spLocks noChangeArrowheads="1"/>
          </p:cNvSpPr>
          <p:nvPr/>
        </p:nvSpPr>
        <p:spPr bwMode="auto">
          <a:xfrm>
            <a:off x="2880072" y="323453"/>
            <a:ext cx="4248150" cy="576263"/>
          </a:xfrm>
          <a:prstGeom prst="rect">
            <a:avLst/>
          </a:prstGeom>
          <a:noFill/>
          <a:ln w="9525" cap="flat">
            <a:noFill/>
            <a:round/>
            <a:headEnd/>
            <a:tailEnd/>
          </a:ln>
          <a:effec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4000" b="1" dirty="0" smtClean="0">
                <a:solidFill>
                  <a:srgbClr val="FF0000"/>
                </a:solidFill>
                <a:ea typeface="DejaVu Sans" charset="0"/>
                <a:cs typeface="DejaVu Sans" charset="0"/>
              </a:rPr>
              <a:t>Currículo</a:t>
            </a:r>
            <a:endParaRPr lang="es-VE" sz="4000" b="1" dirty="0">
              <a:solidFill>
                <a:srgbClr val="FF0000"/>
              </a:solidFill>
              <a:ea typeface="DejaVu Sans" charset="0"/>
              <a:cs typeface="DejaVu Sans" charset="0"/>
            </a:endParaRPr>
          </a:p>
        </p:txBody>
      </p:sp>
      <p:sp>
        <p:nvSpPr>
          <p:cNvPr id="24579" name="Text Box 3"/>
          <p:cNvSpPr txBox="1">
            <a:spLocks noChangeArrowheads="1"/>
          </p:cNvSpPr>
          <p:nvPr/>
        </p:nvSpPr>
        <p:spPr bwMode="auto">
          <a:xfrm>
            <a:off x="360610" y="1115714"/>
            <a:ext cx="8928174" cy="5832475"/>
          </a:xfrm>
          <a:prstGeom prst="rect">
            <a:avLst/>
          </a:prstGeom>
          <a:noFill/>
          <a:ln w="9525" cap="flat">
            <a:noFill/>
            <a:round/>
            <a:headEnd/>
            <a:tailEnd/>
          </a:ln>
          <a:effectLst/>
        </p:spPr>
        <p:txBody>
          <a:bodyPr lIns="90000" tIns="45000" rIns="90000" bIns="45000"/>
          <a:lstStyle/>
          <a:p>
            <a:pPr marL="311150" indent="-179388" algn="just" hangingPunct="1">
              <a:lnSpc>
                <a:spcPct val="80000"/>
              </a:lnSpc>
              <a:spcBef>
                <a:spcPts val="400"/>
              </a:spcBef>
              <a:buSzPct val="4500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b="1" dirty="0" smtClean="0">
                <a:solidFill>
                  <a:srgbClr val="FF0000"/>
                </a:solidFill>
                <a:ea typeface="DejaVu Sans" charset="0"/>
                <a:cs typeface="DejaVu Sans" charset="0"/>
              </a:rPr>
              <a:t>Involucra:   </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Planes </a:t>
            </a:r>
            <a:r>
              <a:rPr lang="es-VE" sz="2600" dirty="0">
                <a:solidFill>
                  <a:srgbClr val="000000"/>
                </a:solidFill>
                <a:ea typeface="DejaVu Sans" charset="0"/>
                <a:cs typeface="DejaVu Sans" charset="0"/>
              </a:rPr>
              <a:t>de estudio </a:t>
            </a:r>
            <a:r>
              <a:rPr lang="es-VE" sz="2600" dirty="0" smtClean="0">
                <a:solidFill>
                  <a:srgbClr val="000000"/>
                </a:solidFill>
                <a:ea typeface="DejaVu Sans" charset="0"/>
                <a:cs typeface="DejaVu Sans" charset="0"/>
              </a:rPr>
              <a:t>y programas </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Propósitos</a:t>
            </a:r>
            <a:r>
              <a:rPr lang="es-VE" sz="2600" dirty="0">
                <a:solidFill>
                  <a:srgbClr val="000000"/>
                </a:solidFill>
                <a:ea typeface="DejaVu Sans" charset="0"/>
                <a:cs typeface="DejaVu Sans" charset="0"/>
              </a:rPr>
              <a:t>, conceptos y </a:t>
            </a:r>
            <a:r>
              <a:rPr lang="es-VE" sz="2600" dirty="0" smtClean="0">
                <a:solidFill>
                  <a:srgbClr val="000000"/>
                </a:solidFill>
                <a:ea typeface="DejaVu Sans" charset="0"/>
                <a:cs typeface="DejaVu Sans" charset="0"/>
              </a:rPr>
              <a:t>enfoques.</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Maneras </a:t>
            </a:r>
            <a:r>
              <a:rPr lang="es-VE" sz="2600" dirty="0">
                <a:solidFill>
                  <a:srgbClr val="000000"/>
                </a:solidFill>
                <a:ea typeface="DejaVu Sans" charset="0"/>
                <a:cs typeface="DejaVu Sans" charset="0"/>
              </a:rPr>
              <a:t>de entender y valorar las </a:t>
            </a:r>
            <a:r>
              <a:rPr lang="es-VE" sz="2600" dirty="0" smtClean="0">
                <a:solidFill>
                  <a:srgbClr val="000000"/>
                </a:solidFill>
                <a:ea typeface="DejaVu Sans" charset="0"/>
                <a:cs typeface="DejaVu Sans" charset="0"/>
              </a:rPr>
              <a:t>prácticas.</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Materiales </a:t>
            </a:r>
            <a:r>
              <a:rPr lang="es-VE" sz="2600" dirty="0">
                <a:solidFill>
                  <a:srgbClr val="000000"/>
                </a:solidFill>
                <a:ea typeface="DejaVu Sans" charset="0"/>
                <a:cs typeface="DejaVu Sans" charset="0"/>
              </a:rPr>
              <a:t>y </a:t>
            </a:r>
            <a:r>
              <a:rPr lang="es-VE" sz="2600" dirty="0" smtClean="0">
                <a:solidFill>
                  <a:srgbClr val="000000"/>
                </a:solidFill>
                <a:ea typeface="DejaVu Sans" charset="0"/>
                <a:cs typeface="DejaVu Sans" charset="0"/>
              </a:rPr>
              <a:t>recursos.</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Relaciones entre personas del </a:t>
            </a:r>
            <a:r>
              <a:rPr lang="es-VE" sz="2600" dirty="0">
                <a:solidFill>
                  <a:srgbClr val="000000"/>
                </a:solidFill>
                <a:ea typeface="DejaVu Sans" charset="0"/>
                <a:cs typeface="DejaVu Sans" charset="0"/>
              </a:rPr>
              <a:t>ámbito </a:t>
            </a:r>
            <a:r>
              <a:rPr lang="es-VE" sz="2600" dirty="0" smtClean="0">
                <a:solidFill>
                  <a:srgbClr val="000000"/>
                </a:solidFill>
                <a:ea typeface="DejaVu Sans" charset="0"/>
                <a:cs typeface="DejaVu Sans" charset="0"/>
              </a:rPr>
              <a:t>escolar. </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Formación </a:t>
            </a:r>
            <a:r>
              <a:rPr lang="es-VE" sz="2600" dirty="0">
                <a:solidFill>
                  <a:srgbClr val="000000"/>
                </a:solidFill>
                <a:ea typeface="DejaVu Sans" charset="0"/>
                <a:cs typeface="DejaVu Sans" charset="0"/>
              </a:rPr>
              <a:t>condiciones de </a:t>
            </a:r>
            <a:r>
              <a:rPr lang="es-VE" sz="2600" dirty="0" smtClean="0">
                <a:solidFill>
                  <a:srgbClr val="000000"/>
                </a:solidFill>
                <a:ea typeface="DejaVu Sans" charset="0"/>
                <a:cs typeface="DejaVu Sans" charset="0"/>
              </a:rPr>
              <a:t>trabajo.</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Organización </a:t>
            </a:r>
            <a:r>
              <a:rPr lang="es-VE" sz="2600" dirty="0">
                <a:solidFill>
                  <a:srgbClr val="000000"/>
                </a:solidFill>
                <a:ea typeface="DejaVu Sans" charset="0"/>
                <a:cs typeface="DejaVu Sans" charset="0"/>
              </a:rPr>
              <a:t>de la escuela, el clima </a:t>
            </a:r>
            <a:r>
              <a:rPr lang="es-VE" sz="2600" dirty="0" smtClean="0">
                <a:solidFill>
                  <a:srgbClr val="000000"/>
                </a:solidFill>
                <a:ea typeface="DejaVu Sans" charset="0"/>
                <a:cs typeface="DejaVu Sans" charset="0"/>
              </a:rPr>
              <a:t>escolar</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 Rutinas, relaciones </a:t>
            </a:r>
            <a:r>
              <a:rPr lang="es-VE" sz="2600" dirty="0">
                <a:solidFill>
                  <a:srgbClr val="000000"/>
                </a:solidFill>
                <a:ea typeface="DejaVu Sans" charset="0"/>
                <a:cs typeface="DejaVu Sans" charset="0"/>
              </a:rPr>
              <a:t>con </a:t>
            </a:r>
            <a:r>
              <a:rPr lang="es-VE" sz="2600" dirty="0" smtClean="0">
                <a:solidFill>
                  <a:srgbClr val="000000"/>
                </a:solidFill>
                <a:ea typeface="DejaVu Sans" charset="0"/>
                <a:cs typeface="DejaVu Sans" charset="0"/>
              </a:rPr>
              <a:t>el entorno del cual forma parte (comunidad).</a:t>
            </a:r>
          </a:p>
          <a:p>
            <a:pPr marL="311150" indent="-179388" algn="just" hangingPunct="1">
              <a:lnSpc>
                <a:spcPct val="80000"/>
              </a:lnSpc>
              <a:spcBef>
                <a:spcPts val="400"/>
              </a:spcBef>
              <a:buSzPct val="45000"/>
              <a:buFont typeface="Wingdings" pitchFamily="2" charset="2"/>
              <a:buChar char="Ø"/>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dirty="0" smtClean="0">
                <a:solidFill>
                  <a:srgbClr val="000000"/>
                </a:solidFill>
                <a:ea typeface="DejaVu Sans" charset="0"/>
                <a:cs typeface="DejaVu Sans" charset="0"/>
              </a:rPr>
              <a:t>Condiciones </a:t>
            </a:r>
            <a:r>
              <a:rPr lang="es-VE" sz="2600" dirty="0">
                <a:solidFill>
                  <a:srgbClr val="000000"/>
                </a:solidFill>
                <a:ea typeface="DejaVu Sans" charset="0"/>
                <a:cs typeface="DejaVu Sans" charset="0"/>
              </a:rPr>
              <a:t>físicas de la escuela</a:t>
            </a:r>
            <a:r>
              <a:rPr lang="es-VE" sz="2600" dirty="0" smtClean="0">
                <a:solidFill>
                  <a:srgbClr val="000000"/>
                </a:solidFill>
                <a:ea typeface="DejaVu Sans" charset="0"/>
                <a:cs typeface="DejaVu Sans" charset="0"/>
              </a:rPr>
              <a:t>.  </a:t>
            </a:r>
            <a:endParaRPr lang="es-VE" sz="2600" dirty="0">
              <a:solidFill>
                <a:srgbClr val="000000"/>
              </a:solidFill>
              <a:ea typeface="DejaVu Sans" charset="0"/>
              <a:cs typeface="DejaVu Sans" charset="0"/>
            </a:endParaRPr>
          </a:p>
          <a:p>
            <a:pPr marL="558800" indent="-530225" algn="just" hangingPunct="1">
              <a:lnSpc>
                <a:spcPct val="80000"/>
              </a:lnSpc>
              <a:spcBef>
                <a:spcPts val="400"/>
              </a:spcBef>
              <a:buClrTx/>
              <a:buSzPct val="45000"/>
              <a:buFontTx/>
              <a:buNone/>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endParaRPr lang="es-VE" sz="2600" dirty="0">
              <a:solidFill>
                <a:srgbClr val="000000"/>
              </a:solidFill>
              <a:ea typeface="DejaVu Sans" charset="0"/>
              <a:cs typeface="DejaVu Sans" charset="0"/>
            </a:endParaRPr>
          </a:p>
          <a:p>
            <a:pPr marL="190500" indent="-58738" algn="ctr" hangingPunct="1">
              <a:lnSpc>
                <a:spcPct val="80000"/>
              </a:lnSpc>
              <a:spcBef>
                <a:spcPts val="400"/>
              </a:spcBef>
              <a:buSzPct val="4500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r>
              <a:rPr lang="es-VE" sz="2600" b="1" dirty="0" smtClean="0">
                <a:solidFill>
                  <a:srgbClr val="FF0000"/>
                </a:solidFill>
                <a:ea typeface="DejaVu Sans" charset="0"/>
                <a:cs typeface="DejaVu Sans" charset="0"/>
              </a:rPr>
              <a:t>Proceso social que multiplica </a:t>
            </a:r>
            <a:r>
              <a:rPr lang="es-VE" sz="2600" b="1" dirty="0">
                <a:solidFill>
                  <a:srgbClr val="FF0000"/>
                </a:solidFill>
                <a:ea typeface="DejaVu Sans" charset="0"/>
                <a:cs typeface="DejaVu Sans" charset="0"/>
              </a:rPr>
              <a:t>las oportunidades de </a:t>
            </a:r>
            <a:r>
              <a:rPr lang="es-VE" sz="2600" b="1" dirty="0" smtClean="0">
                <a:solidFill>
                  <a:srgbClr val="FF0000"/>
                </a:solidFill>
                <a:ea typeface="DejaVu Sans" charset="0"/>
                <a:cs typeface="DejaVu Sans" charset="0"/>
              </a:rPr>
              <a:t>participación</a:t>
            </a:r>
            <a:endParaRPr lang="es-VE" sz="2600" b="1" dirty="0">
              <a:solidFill>
                <a:srgbClr val="000000"/>
              </a:solidFill>
              <a:ea typeface="DejaVu Sans" charset="0"/>
              <a:cs typeface="DejaVu Sans" charset="0"/>
            </a:endParaRPr>
          </a:p>
          <a:p>
            <a:pPr marL="342900" indent="-314325" algn="just" hangingPunct="1">
              <a:lnSpc>
                <a:spcPct val="80000"/>
              </a:lnSpc>
              <a:spcBef>
                <a:spcPts val="400"/>
              </a:spcBef>
              <a:buClrTx/>
              <a:buFontTx/>
              <a:buNone/>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 pos="9434513" algn="l"/>
              </a:tabLst>
            </a:pPr>
            <a:endParaRPr lang="es-VE" sz="2600" b="1" dirty="0">
              <a:solidFill>
                <a:srgbClr val="000000"/>
              </a:solidFill>
              <a:ea typeface="DejaVu Sans" charset="0"/>
              <a:cs typeface="DejaVu Sans" charset="0"/>
            </a:endParaRPr>
          </a:p>
        </p:txBody>
      </p:sp>
      <p:pic>
        <p:nvPicPr>
          <p:cNvPr id="5" name="Picture 1"/>
          <p:cNvPicPr>
            <a:picLocks noChangeAspect="1" noChangeArrowheads="1"/>
          </p:cNvPicPr>
          <p:nvPr/>
        </p:nvPicPr>
        <p:blipFill>
          <a:blip r:embed="rId3" cstate="print"/>
          <a:srcRect/>
          <a:stretch>
            <a:fillRect/>
          </a:stretch>
        </p:blipFill>
        <p:spPr bwMode="auto">
          <a:xfrm>
            <a:off x="0" y="7020197"/>
            <a:ext cx="10080625" cy="539478"/>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60363" y="763588"/>
            <a:ext cx="9359900" cy="5068887"/>
          </a:xfrm>
          <a:prstGeom prst="rect">
            <a:avLst/>
          </a:prstGeom>
          <a:noFill/>
          <a:ln w="9525" cap="flat">
            <a:noFill/>
            <a:round/>
            <a:headEnd/>
            <a:tailEnd/>
          </a:ln>
          <a:effectLst/>
        </p:spPr>
        <p:txBody>
          <a:bodyPr/>
          <a:lstStyle/>
          <a:p>
            <a:pPr marL="101600" algn="just"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a:p>
            <a:pPr marL="101600" algn="just"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a:p>
            <a:pPr marL="74613" algn="just"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a:p>
            <a:pPr marL="342900" indent="-314325" hangingPunct="1">
              <a:lnSpc>
                <a:spcPct val="100000"/>
              </a:lnSpc>
              <a:spcBef>
                <a:spcPts val="500"/>
              </a:spcBef>
              <a:buClrTx/>
              <a:buFontTx/>
              <a:buNone/>
              <a:tabLst>
                <a:tab pos="101600"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Lst>
            </a:pPr>
            <a:endParaRPr lang="es-VE" sz="2400" dirty="0">
              <a:solidFill>
                <a:srgbClr val="000000"/>
              </a:solidFill>
              <a:latin typeface="Calibri" pitchFamily="32" charset="0"/>
              <a:ea typeface="DejaVu Sans" charset="0"/>
              <a:cs typeface="DejaVu Sans" charset="0"/>
            </a:endParaRPr>
          </a:p>
        </p:txBody>
      </p:sp>
      <p:pic>
        <p:nvPicPr>
          <p:cNvPr id="23554" name="Picture 2"/>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pic>
        <p:nvPicPr>
          <p:cNvPr id="4" name="3 Imagen" descr="http://conceptodefinicion.de/wp-content/uploads/2014/04/documento1.jpg"/>
          <p:cNvPicPr/>
          <p:nvPr/>
        </p:nvPicPr>
        <p:blipFill>
          <a:blip r:embed="rId4" cstate="print"/>
          <a:srcRect/>
          <a:stretch>
            <a:fillRect/>
          </a:stretch>
        </p:blipFill>
        <p:spPr bwMode="auto">
          <a:xfrm>
            <a:off x="3384128" y="2555701"/>
            <a:ext cx="3384376" cy="2664296"/>
          </a:xfrm>
          <a:prstGeom prst="rect">
            <a:avLst/>
          </a:prstGeom>
          <a:noFill/>
          <a:ln w="9525">
            <a:noFill/>
            <a:miter lim="800000"/>
            <a:headEnd/>
            <a:tailEnd/>
          </a:ln>
        </p:spPr>
      </p:pic>
      <p:sp>
        <p:nvSpPr>
          <p:cNvPr id="5" name="4 CuadroTexto"/>
          <p:cNvSpPr txBox="1"/>
          <p:nvPr/>
        </p:nvSpPr>
        <p:spPr>
          <a:xfrm>
            <a:off x="863848" y="3646793"/>
            <a:ext cx="2304256" cy="493084"/>
          </a:xfrm>
          <a:prstGeom prst="rect">
            <a:avLst/>
          </a:prstGeom>
          <a:noFill/>
        </p:spPr>
        <p:txBody>
          <a:bodyPr wrap="square" rtlCol="0">
            <a:spAutoFit/>
          </a:bodyPr>
          <a:lstStyle/>
          <a:p>
            <a:r>
              <a:rPr lang="es-VE" sz="2800" b="1" dirty="0" smtClean="0">
                <a:solidFill>
                  <a:srgbClr val="07A97F"/>
                </a:solidFill>
              </a:rPr>
              <a:t>Pertinencia</a:t>
            </a:r>
            <a:endParaRPr lang="es-VE" sz="2800" b="1" dirty="0">
              <a:solidFill>
                <a:srgbClr val="07A97F"/>
              </a:solidFill>
            </a:endParaRPr>
          </a:p>
        </p:txBody>
      </p:sp>
      <p:sp>
        <p:nvSpPr>
          <p:cNvPr id="6" name="5 CuadroTexto"/>
          <p:cNvSpPr txBox="1"/>
          <p:nvPr/>
        </p:nvSpPr>
        <p:spPr>
          <a:xfrm>
            <a:off x="791840" y="4798921"/>
            <a:ext cx="2448272" cy="493084"/>
          </a:xfrm>
          <a:prstGeom prst="rect">
            <a:avLst/>
          </a:prstGeom>
          <a:noFill/>
        </p:spPr>
        <p:txBody>
          <a:bodyPr wrap="square" rtlCol="0">
            <a:spAutoFit/>
          </a:bodyPr>
          <a:lstStyle/>
          <a:p>
            <a:r>
              <a:rPr lang="es-VE" sz="2800" b="1" dirty="0" smtClean="0">
                <a:solidFill>
                  <a:srgbClr val="07A97F"/>
                </a:solidFill>
              </a:rPr>
              <a:t>Legitimidad</a:t>
            </a:r>
            <a:endParaRPr lang="es-VE" sz="2800" b="1" dirty="0">
              <a:solidFill>
                <a:srgbClr val="07A97F"/>
              </a:solidFill>
            </a:endParaRPr>
          </a:p>
        </p:txBody>
      </p:sp>
      <p:sp>
        <p:nvSpPr>
          <p:cNvPr id="7" name="6 CuadroTexto"/>
          <p:cNvSpPr txBox="1"/>
          <p:nvPr/>
        </p:nvSpPr>
        <p:spPr>
          <a:xfrm>
            <a:off x="6408464" y="5622307"/>
            <a:ext cx="2376264" cy="893834"/>
          </a:xfrm>
          <a:prstGeom prst="rect">
            <a:avLst/>
          </a:prstGeom>
          <a:noFill/>
        </p:spPr>
        <p:txBody>
          <a:bodyPr wrap="square" rtlCol="0">
            <a:spAutoFit/>
          </a:bodyPr>
          <a:lstStyle/>
          <a:p>
            <a:pPr algn="ctr"/>
            <a:r>
              <a:rPr lang="es-VE" sz="2800" b="1" dirty="0" smtClean="0">
                <a:solidFill>
                  <a:srgbClr val="07A97F"/>
                </a:solidFill>
              </a:rPr>
              <a:t>Revisión permanente</a:t>
            </a:r>
            <a:endParaRPr lang="es-VE" sz="2800" b="1" dirty="0">
              <a:solidFill>
                <a:srgbClr val="07A97F"/>
              </a:solidFill>
            </a:endParaRPr>
          </a:p>
        </p:txBody>
      </p:sp>
      <p:sp>
        <p:nvSpPr>
          <p:cNvPr id="8" name="7 CuadroTexto"/>
          <p:cNvSpPr txBox="1"/>
          <p:nvPr/>
        </p:nvSpPr>
        <p:spPr>
          <a:xfrm>
            <a:off x="3024088" y="5509588"/>
            <a:ext cx="2880320" cy="1294585"/>
          </a:xfrm>
          <a:prstGeom prst="rect">
            <a:avLst/>
          </a:prstGeom>
          <a:noFill/>
        </p:spPr>
        <p:txBody>
          <a:bodyPr wrap="square" rtlCol="0">
            <a:spAutoFit/>
          </a:bodyPr>
          <a:lstStyle/>
          <a:p>
            <a:pPr algn="ctr"/>
            <a:r>
              <a:rPr lang="es-VE" sz="2800" b="1" dirty="0" smtClean="0">
                <a:solidFill>
                  <a:srgbClr val="07A97F"/>
                </a:solidFill>
              </a:rPr>
              <a:t>Sentido histórico, social y cultural</a:t>
            </a:r>
            <a:endParaRPr lang="es-VE" sz="2800" b="1" dirty="0">
              <a:solidFill>
                <a:srgbClr val="07A97F"/>
              </a:solidFill>
            </a:endParaRPr>
          </a:p>
        </p:txBody>
      </p:sp>
      <p:sp>
        <p:nvSpPr>
          <p:cNvPr id="9" name="8 CuadroTexto"/>
          <p:cNvSpPr txBox="1"/>
          <p:nvPr/>
        </p:nvSpPr>
        <p:spPr>
          <a:xfrm>
            <a:off x="6912520" y="3092613"/>
            <a:ext cx="2448272" cy="1695336"/>
          </a:xfrm>
          <a:prstGeom prst="rect">
            <a:avLst/>
          </a:prstGeom>
          <a:noFill/>
        </p:spPr>
        <p:txBody>
          <a:bodyPr wrap="square" rtlCol="0">
            <a:spAutoFit/>
          </a:bodyPr>
          <a:lstStyle/>
          <a:p>
            <a:pPr algn="ctr"/>
            <a:r>
              <a:rPr lang="es-VE" sz="2800" b="1" dirty="0" smtClean="0">
                <a:solidFill>
                  <a:srgbClr val="07A97F"/>
                </a:solidFill>
              </a:rPr>
              <a:t>Nueva manera de concebir y construir</a:t>
            </a:r>
            <a:endParaRPr lang="es-VE" sz="2800" b="1" dirty="0">
              <a:solidFill>
                <a:srgbClr val="07A97F"/>
              </a:solidFill>
            </a:endParaRPr>
          </a:p>
        </p:txBody>
      </p:sp>
      <p:sp>
        <p:nvSpPr>
          <p:cNvPr id="10" name="9 CuadroTexto"/>
          <p:cNvSpPr txBox="1"/>
          <p:nvPr/>
        </p:nvSpPr>
        <p:spPr>
          <a:xfrm>
            <a:off x="5400352" y="1403573"/>
            <a:ext cx="2880320" cy="1122808"/>
          </a:xfrm>
          <a:prstGeom prst="rect">
            <a:avLst/>
          </a:prstGeom>
          <a:noFill/>
        </p:spPr>
        <p:txBody>
          <a:bodyPr wrap="square" rtlCol="0">
            <a:spAutoFit/>
          </a:bodyPr>
          <a:lstStyle/>
          <a:p>
            <a:pPr algn="ctr"/>
            <a:r>
              <a:rPr lang="es-VE" sz="2400" b="1" dirty="0" smtClean="0">
                <a:solidFill>
                  <a:srgbClr val="07A97F"/>
                </a:solidFill>
              </a:rPr>
              <a:t>Participación protagónica de la sociedad</a:t>
            </a:r>
            <a:endParaRPr lang="es-VE" sz="2400" b="1" dirty="0">
              <a:solidFill>
                <a:srgbClr val="07A97F"/>
              </a:solidFill>
            </a:endParaRPr>
          </a:p>
        </p:txBody>
      </p:sp>
      <p:sp>
        <p:nvSpPr>
          <p:cNvPr id="11" name="10 CuadroTexto"/>
          <p:cNvSpPr txBox="1"/>
          <p:nvPr/>
        </p:nvSpPr>
        <p:spPr>
          <a:xfrm>
            <a:off x="1151880" y="2638681"/>
            <a:ext cx="2016224" cy="493084"/>
          </a:xfrm>
          <a:prstGeom prst="rect">
            <a:avLst/>
          </a:prstGeom>
          <a:noFill/>
        </p:spPr>
        <p:txBody>
          <a:bodyPr wrap="square" rtlCol="0">
            <a:spAutoFit/>
          </a:bodyPr>
          <a:lstStyle/>
          <a:p>
            <a:r>
              <a:rPr lang="es-VE" sz="2800" b="1" dirty="0" smtClean="0">
                <a:solidFill>
                  <a:srgbClr val="07A97F"/>
                </a:solidFill>
              </a:rPr>
              <a:t>Inacabado</a:t>
            </a:r>
            <a:endParaRPr lang="es-VE" sz="2800" b="1" dirty="0">
              <a:solidFill>
                <a:srgbClr val="07A97F"/>
              </a:solidFill>
            </a:endParaRPr>
          </a:p>
        </p:txBody>
      </p:sp>
      <p:sp>
        <p:nvSpPr>
          <p:cNvPr id="12" name="11 CuadroTexto"/>
          <p:cNvSpPr txBox="1"/>
          <p:nvPr/>
        </p:nvSpPr>
        <p:spPr>
          <a:xfrm>
            <a:off x="2592040" y="1630569"/>
            <a:ext cx="2016224" cy="493084"/>
          </a:xfrm>
          <a:prstGeom prst="rect">
            <a:avLst/>
          </a:prstGeom>
          <a:noFill/>
        </p:spPr>
        <p:txBody>
          <a:bodyPr wrap="square" rtlCol="0">
            <a:spAutoFit/>
          </a:bodyPr>
          <a:lstStyle/>
          <a:p>
            <a:r>
              <a:rPr lang="es-VE" sz="2800" b="1" dirty="0" smtClean="0">
                <a:solidFill>
                  <a:srgbClr val="07A97F"/>
                </a:solidFill>
              </a:rPr>
              <a:t>Consulta</a:t>
            </a:r>
            <a:endParaRPr lang="es-VE" sz="2800" b="1" dirty="0">
              <a:solidFill>
                <a:srgbClr val="07A97F"/>
              </a:solidFill>
            </a:endParaRPr>
          </a:p>
        </p:txBody>
      </p:sp>
      <p:sp>
        <p:nvSpPr>
          <p:cNvPr id="13" name="12 CuadroTexto"/>
          <p:cNvSpPr txBox="1"/>
          <p:nvPr/>
        </p:nvSpPr>
        <p:spPr>
          <a:xfrm>
            <a:off x="1799952" y="467469"/>
            <a:ext cx="7488832" cy="550279"/>
          </a:xfrm>
          <a:prstGeom prst="rect">
            <a:avLst/>
          </a:prstGeom>
          <a:noFill/>
        </p:spPr>
        <p:txBody>
          <a:bodyPr wrap="square" rtlCol="0">
            <a:spAutoFit/>
          </a:bodyPr>
          <a:lstStyle/>
          <a:p>
            <a:r>
              <a:rPr lang="es-VE" sz="3200" b="1" dirty="0" smtClean="0">
                <a:solidFill>
                  <a:srgbClr val="07A97F"/>
                </a:solidFill>
              </a:rPr>
              <a:t>Proceso de cambio curricular (PCC)</a:t>
            </a:r>
            <a:endParaRPr lang="es-VE" sz="3200" b="1" dirty="0">
              <a:solidFill>
                <a:srgbClr val="07A97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0" y="7020197"/>
            <a:ext cx="10080625" cy="547416"/>
          </a:xfrm>
          <a:prstGeom prst="rect">
            <a:avLst/>
          </a:prstGeom>
          <a:noFill/>
          <a:ln w="9525" cap="flat">
            <a:noFill/>
            <a:round/>
            <a:headEnd/>
            <a:tailEnd/>
          </a:ln>
          <a:effectLst/>
        </p:spPr>
      </p:pic>
      <p:sp>
        <p:nvSpPr>
          <p:cNvPr id="25602" name="Text Box 2"/>
          <p:cNvSpPr txBox="1">
            <a:spLocks noChangeArrowheads="1"/>
          </p:cNvSpPr>
          <p:nvPr/>
        </p:nvSpPr>
        <p:spPr bwMode="auto">
          <a:xfrm>
            <a:off x="3187700" y="311150"/>
            <a:ext cx="4248150" cy="576263"/>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3200" b="1" dirty="0" smtClean="0">
                <a:solidFill>
                  <a:srgbClr val="FF0000"/>
                </a:solidFill>
                <a:ea typeface="DejaVu Sans" charset="0"/>
                <a:cs typeface="DejaVu Sans" charset="0"/>
              </a:rPr>
              <a:t>CONSIDERACIONES pauta…</a:t>
            </a:r>
            <a:endParaRPr lang="es-VE" sz="3200" b="1" dirty="0">
              <a:solidFill>
                <a:srgbClr val="FF0000"/>
              </a:solidFill>
              <a:ea typeface="DejaVu Sans" charset="0"/>
              <a:cs typeface="DejaVu Sans" charset="0"/>
            </a:endParaRPr>
          </a:p>
        </p:txBody>
      </p:sp>
      <p:sp>
        <p:nvSpPr>
          <p:cNvPr id="25603" name="Text Box 3"/>
          <p:cNvSpPr txBox="1">
            <a:spLocks noChangeArrowheads="1"/>
          </p:cNvSpPr>
          <p:nvPr/>
        </p:nvSpPr>
        <p:spPr bwMode="auto">
          <a:xfrm>
            <a:off x="144463" y="1152525"/>
            <a:ext cx="9720262" cy="5946775"/>
          </a:xfrm>
          <a:prstGeom prst="rect">
            <a:avLst/>
          </a:prstGeom>
          <a:noFill/>
          <a:ln w="9525" cap="flat">
            <a:noFill/>
            <a:round/>
            <a:headEnd/>
            <a:tailEnd/>
          </a:ln>
          <a:effectLst/>
        </p:spPr>
        <p:txBody>
          <a:bodyPr lIns="90000" tIns="45000" rIns="90000" bIns="45000"/>
          <a:lstStyle/>
          <a:p>
            <a:pPr marL="295275" indent="-193675" algn="just" hangingPunct="1">
              <a:lnSpc>
                <a:spcPct val="80000"/>
              </a:lnSpc>
              <a:spcBef>
                <a:spcPts val="400"/>
              </a:spcBef>
              <a:buSzPct val="45000"/>
              <a:buFont typeface="Wingdings" pitchFamily="2" charset="2"/>
              <a:buChar char="Ø"/>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r>
              <a:rPr lang="es-VE" sz="2000" dirty="0" smtClean="0">
                <a:solidFill>
                  <a:srgbClr val="000000"/>
                </a:solidFill>
                <a:latin typeface="Calibri" pitchFamily="32" charset="0"/>
                <a:ea typeface="DejaVu Sans" charset="0"/>
                <a:cs typeface="DejaVu Sans" charset="0"/>
              </a:rPr>
              <a:t>Finalidades </a:t>
            </a:r>
            <a:r>
              <a:rPr lang="es-VE" sz="2000" dirty="0">
                <a:solidFill>
                  <a:srgbClr val="000000"/>
                </a:solidFill>
                <a:latin typeface="Calibri" pitchFamily="32" charset="0"/>
                <a:ea typeface="DejaVu Sans" charset="0"/>
                <a:cs typeface="DejaVu Sans" charset="0"/>
              </a:rPr>
              <a:t>de la educación establecidas en la Constitución de la República Bolivariana de Venezuela (CRBV).</a:t>
            </a:r>
          </a:p>
          <a:p>
            <a:pPr marL="342900" indent="-314325" algn="just" hangingPunct="1">
              <a:lnSpc>
                <a:spcPct val="80000"/>
              </a:lnSpc>
              <a:spcBef>
                <a:spcPts val="400"/>
              </a:spcBef>
              <a:buClrTx/>
              <a:buFontTx/>
              <a:buNone/>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endParaRPr lang="es-VE" sz="2000" dirty="0">
              <a:solidFill>
                <a:srgbClr val="000000"/>
              </a:solidFill>
              <a:latin typeface="Calibri" pitchFamily="32" charset="0"/>
              <a:ea typeface="DejaVu Sans" charset="0"/>
              <a:cs typeface="DejaVu Sans" charset="0"/>
            </a:endParaRPr>
          </a:p>
          <a:p>
            <a:pPr marL="277813" indent="-200025" algn="just" hangingPunct="1">
              <a:lnSpc>
                <a:spcPct val="80000"/>
              </a:lnSpc>
              <a:spcBef>
                <a:spcPts val="400"/>
              </a:spcBef>
              <a:buSzPct val="45000"/>
              <a:buFont typeface="StarSymbol" charset="0"/>
              <a:buChar char="●"/>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r>
              <a:rPr lang="es-VE" sz="2000" dirty="0">
                <a:solidFill>
                  <a:srgbClr val="000000"/>
                </a:solidFill>
                <a:latin typeface="Calibri" pitchFamily="32" charset="0"/>
                <a:ea typeface="DejaVu Sans" charset="0"/>
                <a:cs typeface="DejaVu Sans" charset="0"/>
              </a:rPr>
              <a:t>Esta otra manera de hacer educación, pensando en el</a:t>
            </a:r>
            <a:r>
              <a:rPr lang="es-VE" sz="2000" b="1" dirty="0">
                <a:solidFill>
                  <a:srgbClr val="000000"/>
                </a:solidFill>
                <a:latin typeface="Calibri" pitchFamily="32" charset="0"/>
                <a:ea typeface="DejaVu Sans" charset="0"/>
                <a:cs typeface="DejaVu Sans" charset="0"/>
              </a:rPr>
              <a:t> desarrollo de las potencialidades humanas con respeto a los ritmos y procesos de aprendizaje, </a:t>
            </a:r>
            <a:r>
              <a:rPr lang="es-VE" sz="2000" dirty="0">
                <a:solidFill>
                  <a:srgbClr val="000000"/>
                </a:solidFill>
                <a:latin typeface="Calibri" pitchFamily="32" charset="0"/>
                <a:ea typeface="DejaVu Sans" charset="0"/>
                <a:cs typeface="DejaVu Sans" charset="0"/>
              </a:rPr>
              <a:t>la formación de una ciudadanía participativa y transformadora, con arraigo nacional, conciencia de unidad latinoamericana y sentido planetario, tiene ya un importante recorrido de experiencias impulsadas por docentes venezolanos y venezolanas en distintos contextos: escuelas experimentales, escuelas y liceos bolivarianos, escuelas técnicas, entre otras. Existe una amplia base de la cual partir, para continuar y profundizar.</a:t>
            </a:r>
          </a:p>
          <a:p>
            <a:pPr marL="342900" indent="-314325" algn="just" hangingPunct="1">
              <a:lnSpc>
                <a:spcPct val="80000"/>
              </a:lnSpc>
              <a:spcBef>
                <a:spcPts val="400"/>
              </a:spcBef>
              <a:buClrTx/>
              <a:buFontTx/>
              <a:buNone/>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endParaRPr lang="es-VE" sz="2000" dirty="0">
              <a:solidFill>
                <a:srgbClr val="000000"/>
              </a:solidFill>
              <a:latin typeface="Calibri" pitchFamily="32" charset="0"/>
              <a:ea typeface="DejaVu Sans" charset="0"/>
              <a:cs typeface="DejaVu Sans" charset="0"/>
            </a:endParaRPr>
          </a:p>
          <a:p>
            <a:pPr marL="295275" indent="-193675" algn="just" hangingPunct="1">
              <a:lnSpc>
                <a:spcPct val="80000"/>
              </a:lnSpc>
              <a:spcBef>
                <a:spcPts val="400"/>
              </a:spcBef>
              <a:buSzPct val="45000"/>
              <a:buFont typeface="StarSymbol" charset="0"/>
              <a:buChar char="●"/>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r>
              <a:rPr lang="es-VE" sz="2000" dirty="0">
                <a:solidFill>
                  <a:srgbClr val="000000"/>
                </a:solidFill>
                <a:latin typeface="Calibri" pitchFamily="32" charset="0"/>
                <a:ea typeface="DejaVu Sans" charset="0"/>
                <a:cs typeface="DejaVu Sans" charset="0"/>
              </a:rPr>
              <a:t>Lejos de lo que algunos piensan, </a:t>
            </a:r>
            <a:r>
              <a:rPr lang="es-VE" sz="2000" b="1" dirty="0">
                <a:solidFill>
                  <a:srgbClr val="000000"/>
                </a:solidFill>
                <a:latin typeface="Calibri" pitchFamily="32" charset="0"/>
                <a:ea typeface="DejaVu Sans" charset="0"/>
                <a:cs typeface="DejaVu Sans" charset="0"/>
              </a:rPr>
              <a:t>la realidad de nuestras aulas no la determina el programa</a:t>
            </a:r>
            <a:r>
              <a:rPr lang="es-VE" sz="2000" dirty="0">
                <a:solidFill>
                  <a:srgbClr val="000000"/>
                </a:solidFill>
                <a:latin typeface="Calibri" pitchFamily="32" charset="0"/>
                <a:ea typeface="DejaVu Sans" charset="0"/>
                <a:cs typeface="DejaVu Sans" charset="0"/>
              </a:rPr>
              <a:t>. La acción educativa concreta es producto de cómo entendemos nuestro trabajo las educadoras y los educadores, de cómo lo llevamos a cabo. Las profesoras y los profesores no son máquinas que reproducen contenidos dictados por los órganos oficiales, sino profesionales que tienen sus formas específicas de entender y valorar los cambios, las prelaciones pedagógicas, su vivencia escolar. Como apunta el título de un libro del gran educador venezolano Ramón Tovar: </a:t>
            </a:r>
            <a:r>
              <a:rPr lang="es-VE" sz="2000" b="1" dirty="0">
                <a:solidFill>
                  <a:srgbClr val="000000"/>
                </a:solidFill>
                <a:latin typeface="Calibri" pitchFamily="32" charset="0"/>
                <a:ea typeface="DejaVu Sans" charset="0"/>
                <a:cs typeface="DejaVu Sans" charset="0"/>
              </a:rPr>
              <a:t>“El programa lo hace el profesor”</a:t>
            </a:r>
            <a:r>
              <a:rPr lang="es-VE" sz="2000" dirty="0">
                <a:solidFill>
                  <a:srgbClr val="000000"/>
                </a:solidFill>
                <a:latin typeface="Calibri" pitchFamily="32" charset="0"/>
                <a:ea typeface="DejaVu Sans" charset="0"/>
                <a:cs typeface="DejaVu Sans" charset="0"/>
              </a:rPr>
              <a:t>. </a:t>
            </a:r>
          </a:p>
          <a:p>
            <a:pPr marL="342900" indent="-314325" algn="just" hangingPunct="1">
              <a:lnSpc>
                <a:spcPct val="80000"/>
              </a:lnSpc>
              <a:spcBef>
                <a:spcPts val="375"/>
              </a:spcBef>
              <a:buClrTx/>
              <a:buFontTx/>
              <a:buNone/>
              <a:tabLst>
                <a:tab pos="295275" algn="l"/>
                <a:tab pos="742950" algn="l"/>
                <a:tab pos="1192213" algn="l"/>
                <a:tab pos="1641475" algn="l"/>
                <a:tab pos="2090738" algn="l"/>
                <a:tab pos="2540000" algn="l"/>
                <a:tab pos="2989263" algn="l"/>
                <a:tab pos="3438525" algn="l"/>
                <a:tab pos="3887788" algn="l"/>
                <a:tab pos="4337050" algn="l"/>
                <a:tab pos="4786313" algn="l"/>
                <a:tab pos="5235575" algn="l"/>
                <a:tab pos="5684838" algn="l"/>
                <a:tab pos="6134100" algn="l"/>
                <a:tab pos="6583363" algn="l"/>
                <a:tab pos="7032625" algn="l"/>
                <a:tab pos="7481888" algn="l"/>
                <a:tab pos="7931150" algn="l"/>
                <a:tab pos="8380413" algn="l"/>
                <a:tab pos="8829675" algn="l"/>
                <a:tab pos="9278938" algn="l"/>
                <a:tab pos="9434513" algn="l"/>
              </a:tabLst>
            </a:pPr>
            <a:endParaRPr lang="es-VE" sz="2000" dirty="0">
              <a:solidFill>
                <a:srgbClr val="000000"/>
              </a:solidFill>
              <a:latin typeface="Calibri" pitchFamily="32" charset="0"/>
              <a:ea typeface="DejaVu Sans" charset="0"/>
              <a:cs typeface="DejaVu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03238" y="465138"/>
            <a:ext cx="9070975" cy="901700"/>
          </a:xfrm>
          <a:ln/>
        </p:spPr>
        <p:txBody>
          <a:bodyPr tIns="15840">
            <a:normAutofit fontScale="90000"/>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dirty="0">
                <a:latin typeface="+mn-lt"/>
              </a:rPr>
              <a:t/>
            </a:r>
            <a:br>
              <a:rPr lang="es-VE" sz="1800" b="1" dirty="0">
                <a:latin typeface="+mn-lt"/>
              </a:rPr>
            </a:br>
            <a:r>
              <a:rPr lang="es-VE" sz="3200" b="1" dirty="0">
                <a:solidFill>
                  <a:srgbClr val="CC0099"/>
                </a:solidFill>
                <a:latin typeface="+mn-lt"/>
              </a:rPr>
              <a:t>CUATRO MANDATOS EDUCATIVOS ESENCIALES DESDE LA CRBV Y LA LOE</a:t>
            </a:r>
          </a:p>
        </p:txBody>
      </p:sp>
      <p:sp>
        <p:nvSpPr>
          <p:cNvPr id="28674" name="Rectangle 2"/>
          <p:cNvSpPr>
            <a:spLocks noGrp="1" noChangeArrowheads="1"/>
          </p:cNvSpPr>
          <p:nvPr>
            <p:ph idx="1"/>
          </p:nvPr>
        </p:nvSpPr>
        <p:spPr>
          <a:xfrm>
            <a:off x="503238" y="1655763"/>
            <a:ext cx="9072562" cy="5111750"/>
          </a:xfrm>
          <a:ln/>
        </p:spPr>
        <p:txBody>
          <a:bodyPr tIns="0">
            <a:normAutofit/>
          </a:bodyPr>
          <a:lstStyle/>
          <a:p>
            <a:pPr marL="119063" indent="0" algn="just">
              <a:spcAft>
                <a:spcPct val="0"/>
              </a:spcAft>
              <a:buClrTx/>
              <a:buSzPct val="45000"/>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 pos="8985250" algn="l"/>
              </a:tabLst>
            </a:pPr>
            <a:endParaRPr lang="es-VE" sz="2400"/>
          </a:p>
          <a:p>
            <a:pPr marL="0" indent="119063" algn="just">
              <a:lnSpc>
                <a:spcPct val="140000"/>
              </a:lnSpc>
              <a:spcAft>
                <a:spcPct val="0"/>
              </a:spcAft>
              <a:buClrTx/>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 pos="8985250" algn="l"/>
              </a:tabLst>
            </a:pPr>
            <a:r>
              <a:rPr lang="es-VE" sz="2200"/>
              <a:t>PRIMERO: </a:t>
            </a:r>
            <a:r>
              <a:rPr lang="es-VE" sz="2200">
                <a:latin typeface="Calibri" pitchFamily="32" charset="0"/>
              </a:rPr>
              <a:t>La educación media es educación obligatoria, para todas y todos. No sólo para aquellos que puedan o quieran. Es la educación mínima que aspiramos para toda ciudadana y todo ciudadano. Este carácter replantea lo que ha sido históricamente la educación media o secundaria, como preparación para algunos y, especialmente para quienes aspiran estudiar en la Universidad. Hoy, la educación media universal tiene como finalidades centrales: el desarrollo de las potencialidades humanas y la formación de una ciudadanía protagónica, crítica, informada, comprometida con los valores de justicia, libertad, igualdad, solidaridad, capaz de asegurar la soberanía efectiva del pueblo.</a:t>
            </a:r>
          </a:p>
        </p:txBody>
      </p:sp>
      <p:pic>
        <p:nvPicPr>
          <p:cNvPr id="28675"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03238" y="465138"/>
            <a:ext cx="9070975" cy="901700"/>
          </a:xfrm>
          <a:ln/>
        </p:spPr>
        <p:txBody>
          <a:bodyPr tIns="15840">
            <a:normAutofit fontScale="90000"/>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3200" b="1">
                <a:latin typeface="Calibri" pitchFamily="32" charset="0"/>
              </a:rPr>
              <a:t>CUATRO MANDATOS EDUCATIVOS ESENCIALES DESDE LA CRBV Y LOE</a:t>
            </a:r>
          </a:p>
        </p:txBody>
      </p:sp>
      <p:sp>
        <p:nvSpPr>
          <p:cNvPr id="29698" name="Rectangle 2"/>
          <p:cNvSpPr>
            <a:spLocks noGrp="1" noChangeArrowheads="1"/>
          </p:cNvSpPr>
          <p:nvPr>
            <p:ph idx="1"/>
          </p:nvPr>
        </p:nvSpPr>
        <p:spPr>
          <a:xfrm>
            <a:off x="677863" y="1944688"/>
            <a:ext cx="8826500" cy="4384675"/>
          </a:xfrm>
          <a:ln/>
        </p:spPr>
        <p:txBody>
          <a:bodyPr tIns="0"/>
          <a:lstStyle/>
          <a:p>
            <a:pPr marL="119063" indent="0" algn="just">
              <a:spcAft>
                <a:spcPct val="0"/>
              </a:spcAft>
              <a:buClrTx/>
              <a:buSzPct val="45000"/>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Lst>
            </a:pPr>
            <a:endParaRPr lang="es-VE" sz="2200"/>
          </a:p>
          <a:p>
            <a:pPr marL="119063" indent="0" algn="just">
              <a:spcAft>
                <a:spcPct val="0"/>
              </a:spcAft>
              <a:buClrTx/>
              <a:buSzPct val="45000"/>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Lst>
            </a:pPr>
            <a:endParaRPr lang="es-VE" sz="2200"/>
          </a:p>
          <a:p>
            <a:pPr marL="119063" indent="0" algn="just">
              <a:lnSpc>
                <a:spcPct val="100000"/>
              </a:lnSpc>
              <a:spcAft>
                <a:spcPct val="0"/>
              </a:spcAft>
              <a:buClrTx/>
              <a:buSzPct val="45000"/>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Lst>
            </a:pPr>
            <a:r>
              <a:rPr lang="es-VE" sz="2200"/>
              <a:t>SEGUNDO: </a:t>
            </a:r>
            <a:r>
              <a:rPr lang="es-VE" sz="2200">
                <a:latin typeface="Calibri" pitchFamily="32" charset="0"/>
              </a:rPr>
              <a:t>El desarrollo de las potencialidades humanas es un proceso abierto, no tiene límites. Refiere a nuestras capacidades para vivir, pensar, sentir, percibir, actuar, transformar, disfrutar, crear, construir… Supone entonces la creación de un conjunto de experiencias, aprendizajes, acciones, situaciones educativas que permitan el desarrollo de estas potencialidades. Precisamente porque la educación se concibe como un proceso de ejercicio de nuestra humanidad, es un derecho inalienable.</a:t>
            </a:r>
          </a:p>
          <a:p>
            <a:pPr marL="119063" indent="-92075">
              <a:buClrTx/>
              <a:buFontTx/>
              <a:buNone/>
              <a:tabLst>
                <a:tab pos="119063" algn="l"/>
                <a:tab pos="223838" algn="l"/>
                <a:tab pos="673100" algn="l"/>
                <a:tab pos="1122363" algn="l"/>
                <a:tab pos="1571625" algn="l"/>
                <a:tab pos="2020888" algn="l"/>
                <a:tab pos="2470150" algn="l"/>
                <a:tab pos="2919413" algn="l"/>
                <a:tab pos="3368675" algn="l"/>
                <a:tab pos="3817938" algn="l"/>
                <a:tab pos="4267200" algn="l"/>
                <a:tab pos="4716463" algn="l"/>
                <a:tab pos="5165725" algn="l"/>
                <a:tab pos="5614988" algn="l"/>
                <a:tab pos="6064250" algn="l"/>
                <a:tab pos="6513513" algn="l"/>
                <a:tab pos="6962775" algn="l"/>
                <a:tab pos="7412038" algn="l"/>
                <a:tab pos="7861300" algn="l"/>
                <a:tab pos="8310563" algn="l"/>
                <a:tab pos="8759825" algn="l"/>
              </a:tabLst>
            </a:pPr>
            <a:endParaRPr lang="es-VE" sz="2200">
              <a:latin typeface="Calibri" pitchFamily="32" charset="0"/>
            </a:endParaRPr>
          </a:p>
        </p:txBody>
      </p:sp>
      <p:pic>
        <p:nvPicPr>
          <p:cNvPr id="29699"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idx="1"/>
          </p:nvPr>
        </p:nvSpPr>
        <p:spPr>
          <a:xfrm>
            <a:off x="287338" y="1439863"/>
            <a:ext cx="9313862" cy="5337175"/>
          </a:xfrm>
          <a:ln/>
        </p:spPr>
        <p:txBody>
          <a:bodyPr tIns="0"/>
          <a:lstStyle/>
          <a:p>
            <a:pPr marL="431800" indent="-287338"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p>
          <a:p>
            <a:pPr marL="74613" indent="0" algn="just">
              <a:lnSpc>
                <a:spcPct val="100000"/>
              </a:lnSpc>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400"/>
              <a:t>TERCERO: </a:t>
            </a:r>
            <a:r>
              <a:rPr lang="es-VE" sz="2200">
                <a:latin typeface="Calibri" pitchFamily="32" charset="0"/>
              </a:rPr>
              <a:t>Conforme a la conocida sentencia de Simón Rodríguez es necesario formar republicanos para tener República. La República, la cosa pública, la soberanía que reside en el pueblo, es necesario formarla para que no se conforme con los hábitos de la dominación, la opresión, la injusticia, el egoísmo, para que pueda forjarse su propia Patria.</a:t>
            </a:r>
          </a:p>
          <a:p>
            <a:pPr marL="74613" indent="0" algn="just">
              <a:lnSpc>
                <a:spcPct val="100000"/>
              </a:lnSpc>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200">
              <a:latin typeface="Calibri" pitchFamily="32" charset="0"/>
            </a:endParaRPr>
          </a:p>
          <a:p>
            <a:pPr marL="93663" indent="0" algn="just">
              <a:lnSpc>
                <a:spcPct val="100000"/>
              </a:lnSpc>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200">
                <a:latin typeface="Calibri" pitchFamily="32" charset="0"/>
              </a:rPr>
              <a:t>El ejercicio pleno de la ciudadanía exige educación y trabajo, vivencia de la participación, desarrollo de capacidades, apreciación de lo que tenemos, visión de futuro, comprensión crítica del mundo, aprendizajes múltiples</a:t>
            </a:r>
            <a:r>
              <a:rPr lang="es-VE" sz="2400"/>
              <a:t>.</a:t>
            </a:r>
          </a:p>
          <a:p>
            <a:pPr marL="431800" indent="-287338" algn="just">
              <a:lnSpc>
                <a:spcPct val="140000"/>
              </a:lnSpc>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p>
        </p:txBody>
      </p:sp>
      <p:sp>
        <p:nvSpPr>
          <p:cNvPr id="30722" name="Text Box 2"/>
          <p:cNvSpPr txBox="1">
            <a:spLocks noChangeArrowheads="1"/>
          </p:cNvSpPr>
          <p:nvPr/>
        </p:nvSpPr>
        <p:spPr bwMode="auto">
          <a:xfrm>
            <a:off x="503238" y="465138"/>
            <a:ext cx="9070975" cy="901700"/>
          </a:xfrm>
          <a:prstGeom prst="rect">
            <a:avLst/>
          </a:prstGeom>
          <a:noFill/>
          <a:ln w="9525" cap="flat">
            <a:noFill/>
            <a:round/>
            <a:headEnd/>
            <a:tailEnd/>
          </a:ln>
          <a:effectLst/>
        </p:spPr>
        <p:txBody>
          <a:bodyPr lIns="0" tIns="158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b="1">
                <a:solidFill>
                  <a:srgbClr val="000000"/>
                </a:solidFill>
                <a:ea typeface="DejaVu Sans" charset="0"/>
                <a:cs typeface="DejaVu Sans" charset="0"/>
              </a:rPr>
              <a:t/>
            </a:r>
            <a:br>
              <a:rPr lang="es-VE" b="1">
                <a:solidFill>
                  <a:srgbClr val="000000"/>
                </a:solidFill>
                <a:ea typeface="DejaVu Sans" charset="0"/>
                <a:cs typeface="DejaVu Sans" charset="0"/>
              </a:rPr>
            </a:br>
            <a:r>
              <a:rPr lang="es-VE" sz="2800" b="1">
                <a:solidFill>
                  <a:srgbClr val="000000"/>
                </a:solidFill>
                <a:latin typeface="Calibri" pitchFamily="32" charset="0"/>
                <a:ea typeface="DejaVu Sans" charset="0"/>
                <a:cs typeface="DejaVu Sans" charset="0"/>
              </a:rPr>
              <a:t>CUATRO MANDATOS EDUCATIVOS ESENCIALES DESDE LA CRBV Y LA LOE</a:t>
            </a:r>
          </a:p>
        </p:txBody>
      </p:sp>
      <p:pic>
        <p:nvPicPr>
          <p:cNvPr id="30723"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idx="1"/>
          </p:nvPr>
        </p:nvSpPr>
        <p:spPr>
          <a:xfrm>
            <a:off x="604838" y="1693863"/>
            <a:ext cx="9194800" cy="4989512"/>
          </a:xfrm>
          <a:ln/>
        </p:spPr>
        <p:txBody>
          <a:bodyPr tIns="0"/>
          <a:lstStyle/>
          <a:p>
            <a:pPr marL="52388" indent="17463" algn="just">
              <a:lnSpc>
                <a:spcPct val="100000"/>
              </a:lnSpc>
              <a:spcAft>
                <a:spcPct val="0"/>
              </a:spcAft>
              <a:buClrTx/>
              <a:buSzPct val="45000"/>
              <a:buFontTx/>
              <a:buNone/>
              <a:tabLst>
                <a:tab pos="52388" algn="l"/>
                <a:tab pos="157163"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8985250" algn="l"/>
              </a:tabLst>
            </a:pPr>
            <a:endParaRPr lang="es-VE" sz="2800"/>
          </a:p>
          <a:p>
            <a:pPr marL="52388" indent="17463" algn="just">
              <a:lnSpc>
                <a:spcPct val="100000"/>
              </a:lnSpc>
              <a:spcAft>
                <a:spcPct val="0"/>
              </a:spcAft>
              <a:buClrTx/>
              <a:buSzPct val="45000"/>
              <a:buFontTx/>
              <a:buNone/>
              <a:tabLst>
                <a:tab pos="52388" algn="l"/>
                <a:tab pos="157163"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8985250" algn="l"/>
              </a:tabLst>
            </a:pPr>
            <a:r>
              <a:rPr lang="es-VE" sz="2800"/>
              <a:t>CUARTO: </a:t>
            </a:r>
            <a:r>
              <a:rPr lang="es-VE" sz="2200">
                <a:latin typeface="Calibri" pitchFamily="32" charset="0"/>
              </a:rPr>
              <a:t>La orientación del proceso de cambio curricular privilegia los aprendizajes para la vida y la ciudadanía por sobre la preparación para estudios posteriores. No obstante, en la perspectiva de la educación a lo largo de toda la vida, se valoran también aquellos aprendizajes y experiencias que puedan facilitar estudios posteriores, conscientes de que a partir de la finalización de los niveles obligatorios de la educación, se abren caminos diversos a nuestras y nuestros jóvenes. En cada uno de estos caminos deben estar formados para la construcción social de conocimiento, como dimensión inseparable de la construcción de la Patria buena, con visión latinoamericana, caribeña y planetaria.</a:t>
            </a:r>
          </a:p>
          <a:p>
            <a:pPr marL="431800" indent="-287338" algn="just">
              <a:lnSpc>
                <a:spcPct val="140000"/>
              </a:lnSpc>
              <a:spcAft>
                <a:spcPct val="0"/>
              </a:spcAft>
              <a:buClrTx/>
              <a:buSzPct val="45000"/>
              <a:buFontTx/>
              <a:buNone/>
              <a:tabLst>
                <a:tab pos="52388" algn="l"/>
                <a:tab pos="157163"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8985250" algn="l"/>
              </a:tabLst>
            </a:pPr>
            <a:endParaRPr lang="es-VE" sz="2200">
              <a:latin typeface="Calibri" pitchFamily="32" charset="0"/>
            </a:endParaRPr>
          </a:p>
        </p:txBody>
      </p:sp>
      <p:sp>
        <p:nvSpPr>
          <p:cNvPr id="31746" name="Text Box 2"/>
          <p:cNvSpPr txBox="1">
            <a:spLocks noChangeArrowheads="1"/>
          </p:cNvSpPr>
          <p:nvPr/>
        </p:nvSpPr>
        <p:spPr bwMode="auto">
          <a:xfrm>
            <a:off x="503238" y="465138"/>
            <a:ext cx="9070975" cy="901700"/>
          </a:xfrm>
          <a:prstGeom prst="rect">
            <a:avLst/>
          </a:prstGeom>
          <a:noFill/>
          <a:ln w="9525" cap="flat">
            <a:noFill/>
            <a:round/>
            <a:headEnd/>
            <a:tailEnd/>
          </a:ln>
          <a:effectLst/>
        </p:spPr>
        <p:txBody>
          <a:bodyPr lIns="0" tIns="158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b="1">
                <a:solidFill>
                  <a:srgbClr val="000000"/>
                </a:solidFill>
                <a:ea typeface="DejaVu Sans" charset="0"/>
                <a:cs typeface="DejaVu Sans" charset="0"/>
              </a:rPr>
              <a:t/>
            </a:r>
            <a:br>
              <a:rPr lang="es-VE" b="1">
                <a:solidFill>
                  <a:srgbClr val="000000"/>
                </a:solidFill>
                <a:ea typeface="DejaVu Sans" charset="0"/>
                <a:cs typeface="DejaVu Sans" charset="0"/>
              </a:rPr>
            </a:br>
            <a:r>
              <a:rPr lang="es-VE" sz="2800" b="1">
                <a:solidFill>
                  <a:srgbClr val="000000"/>
                </a:solidFill>
                <a:latin typeface="Calibri" pitchFamily="32" charset="0"/>
                <a:ea typeface="DejaVu Sans" charset="0"/>
                <a:cs typeface="DejaVu Sans" charset="0"/>
              </a:rPr>
              <a:t>CUATRO MANDATOS EDUCATIVOS ESENCIALES DESDE LA CRBV Y LA LOE</a:t>
            </a:r>
          </a:p>
        </p:txBody>
      </p:sp>
      <p:pic>
        <p:nvPicPr>
          <p:cNvPr id="31747"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15900" y="234950"/>
            <a:ext cx="9575800" cy="989013"/>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2200" b="1"/>
              <a:t/>
            </a:r>
            <a:br>
              <a:rPr lang="es-VE" sz="2200" b="1"/>
            </a:br>
            <a:r>
              <a:rPr lang="es-VE" sz="2000" b="1"/>
              <a:t>ANTECEDENTES DEL PROCESOS DE CAMBIO EDUCATIVO Y PEDAGÓGICO EN EL CURSO DE LA REVOLUCIÓN BOLIVARIANA</a:t>
            </a:r>
          </a:p>
        </p:txBody>
      </p:sp>
      <p:sp>
        <p:nvSpPr>
          <p:cNvPr id="32770" name="Rectangle 2"/>
          <p:cNvSpPr>
            <a:spLocks noGrp="1" noChangeArrowheads="1"/>
          </p:cNvSpPr>
          <p:nvPr>
            <p:ph idx="1"/>
          </p:nvPr>
        </p:nvSpPr>
        <p:spPr>
          <a:xfrm>
            <a:off x="490538" y="1524000"/>
            <a:ext cx="9142412" cy="5459413"/>
          </a:xfrm>
          <a:ln/>
        </p:spPr>
        <p:txBody>
          <a:bodyPr tIns="0"/>
          <a:lstStyle/>
          <a:p>
            <a:pPr marL="295275" indent="-212725" algn="just">
              <a:buSzPct val="45000"/>
              <a:buFont typeface="StarSymbol" charset="0"/>
              <a:buChar char="●"/>
              <a:tabLst>
                <a:tab pos="295275" algn="l"/>
                <a:tab pos="400050" algn="l"/>
                <a:tab pos="849313"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8985250" algn="l"/>
              </a:tabLst>
            </a:pPr>
            <a:r>
              <a:rPr lang="es-VE">
                <a:latin typeface="Calibri" pitchFamily="32" charset="0"/>
              </a:rPr>
              <a:t>Proceso de la Constituyente Educativa llevado a cabo durante el año 1999, surgió el Proyecto Educativo Nacional (PEN, 1999). Recoge la sistematización de los planteamientos realizados por docentes, estudiantes, personal obrero y administrativo, madres, padres y responsables en asambleas y mesas de trabajo en escuelas de los 24 estados. Se valoran: </a:t>
            </a:r>
          </a:p>
          <a:p>
            <a:pPr marL="1133475" lvl="1" indent="-269875">
              <a:buClrTx/>
              <a:buFontTx/>
              <a:buNone/>
              <a:tabLst>
                <a:tab pos="295275" algn="l"/>
                <a:tab pos="400050" algn="l"/>
                <a:tab pos="849313"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8985250" algn="l"/>
              </a:tabLst>
            </a:pPr>
            <a:r>
              <a:rPr lang="es-VE" sz="2000" b="1">
                <a:latin typeface="Calibri" pitchFamily="32" charset="0"/>
              </a:rPr>
              <a:t>Propuestas y experiencias transformadoras planteadas en el país antes de la Revolución Bolivariana</a:t>
            </a:r>
            <a:r>
              <a:rPr lang="es-VE" sz="2000">
                <a:latin typeface="Calibri" pitchFamily="32" charset="0"/>
              </a:rPr>
              <a:t>, tales como, en Ciencias Sociales, la creación del área Pensamiento, Acción Social e Identidad Nacional (</a:t>
            </a:r>
            <a:r>
              <a:rPr lang="es-VE" sz="2000" b="1">
                <a:latin typeface="Calibri" pitchFamily="32" charset="0"/>
              </a:rPr>
              <a:t>PASIN</a:t>
            </a:r>
            <a:r>
              <a:rPr lang="es-VE" sz="2000">
                <a:latin typeface="Calibri" pitchFamily="32" charset="0"/>
              </a:rPr>
              <a:t>) bajo el contexto geohistórico propuesto por el profesor Ramón Tovar y las Unidades Generadoras de Aprendizaje (</a:t>
            </a:r>
            <a:r>
              <a:rPr lang="es-VE" sz="2000" b="1">
                <a:latin typeface="Calibri" pitchFamily="32" charset="0"/>
              </a:rPr>
              <a:t>UGA</a:t>
            </a:r>
            <a:r>
              <a:rPr lang="es-VE" sz="2000">
                <a:latin typeface="Calibri" pitchFamily="32" charset="0"/>
              </a:rPr>
              <a:t>) como estrategia didáctica de planificación con temas propios del entorno y de la comunidad;</a:t>
            </a:r>
          </a:p>
          <a:p>
            <a:pPr marL="1133475" lvl="1" indent="-269875">
              <a:buClrTx/>
              <a:buFontTx/>
              <a:buNone/>
              <a:tabLst>
                <a:tab pos="295275" algn="l"/>
                <a:tab pos="400050" algn="l"/>
                <a:tab pos="849313"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8985250" algn="l"/>
              </a:tabLst>
            </a:pPr>
            <a:r>
              <a:rPr lang="es-VE" sz="2000" b="1">
                <a:latin typeface="Calibri" pitchFamily="32" charset="0"/>
              </a:rPr>
              <a:t>- </a:t>
            </a:r>
            <a:r>
              <a:rPr lang="es-VE" sz="2000">
                <a:latin typeface="Calibri" pitchFamily="32" charset="0"/>
              </a:rPr>
              <a:t>Experiencias de inclusión y de educación en valores de las escuelas de Fe y Alegría e iniciativas de escuelas en las regiones  (escuelas solidarias, escuelas integrales). </a:t>
            </a:r>
          </a:p>
        </p:txBody>
      </p:sp>
      <p:pic>
        <p:nvPicPr>
          <p:cNvPr id="32771"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03238" y="234950"/>
            <a:ext cx="9070975" cy="1363663"/>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2000" b="1"/>
              <a:t>ANTECEDENTES DEL PROCESOS DE CAMBIO EDUCATIVO Y PEDAGÓGICO EN EL CURSO DE LA REVOLUCIÓN BOLIVARIANA</a:t>
            </a:r>
          </a:p>
        </p:txBody>
      </p:sp>
      <p:sp>
        <p:nvSpPr>
          <p:cNvPr id="33794" name="Rectangle 2"/>
          <p:cNvSpPr>
            <a:spLocks noGrp="1" noChangeArrowheads="1"/>
          </p:cNvSpPr>
          <p:nvPr>
            <p:ph idx="1"/>
          </p:nvPr>
        </p:nvSpPr>
        <p:spPr>
          <a:xfrm>
            <a:off x="431800" y="1663700"/>
            <a:ext cx="9215438" cy="5392738"/>
          </a:xfrm>
          <a:ln/>
        </p:spPr>
        <p:txBody>
          <a:bodyPr tIns="0"/>
          <a:lstStyle/>
          <a:p>
            <a:pPr marL="431800" indent="-287338"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a:latin typeface="Calibri" pitchFamily="32" charset="0"/>
            </a:endParaRPr>
          </a:p>
          <a:p>
            <a:pPr marL="306388" indent="-220663" algn="just">
              <a:spcAft>
                <a:spcPct val="0"/>
              </a:spcAft>
              <a:buSzPct val="4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a:latin typeface="Calibri" pitchFamily="32" charset="0"/>
              </a:rPr>
              <a:t>Creación de las Escuelas Bolivarianas (año 1999) y se fortalecen las Escuelas Técnicas Robinsonianas y Zamoranas.</a:t>
            </a:r>
          </a:p>
          <a:p>
            <a:pPr marL="320675" indent="-206375"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a:latin typeface="Calibri" pitchFamily="32" charset="0"/>
            </a:endParaRPr>
          </a:p>
          <a:p>
            <a:pPr marL="306388" indent="-220663" algn="just">
              <a:spcAft>
                <a:spcPct val="0"/>
              </a:spcAft>
              <a:buSzPct val="4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a:latin typeface="Calibri" pitchFamily="32" charset="0"/>
              </a:rPr>
              <a:t>Del Proyecto Educativo Nacional (PEN) surge la propuesta del Proyecto Pedagógico Nacional que inicia con la realización de congresos pedagógicos municipales, estadales y nacionales durante los años 2004-2006.</a:t>
            </a:r>
          </a:p>
          <a:p>
            <a:pPr marL="104775" indent="0"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a:latin typeface="Calibri" pitchFamily="32" charset="0"/>
            </a:endParaRPr>
          </a:p>
          <a:p>
            <a:pPr marL="104775" indent="0"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a:latin typeface="Calibri" pitchFamily="32" charset="0"/>
              </a:rPr>
              <a:t>El Proyecto Pedagógico Nacional se concibe entonces como la integración de las Escuelas Bolivarianas (1999), las Misiones Educativas (Robinson, Ribas y Sucre, creadas en 2003), los Liceos Bolivarianos (creados en 2004) y los Simoncitos para la educación inicial (creados en 2005), conformando todos el Sistema de Educación Bolivariana (que contemplaría la articulación de los niveles de educación inicial, primaria y media, junto a las Misiones Educativas).</a:t>
            </a:r>
          </a:p>
        </p:txBody>
      </p:sp>
      <p:pic>
        <p:nvPicPr>
          <p:cNvPr id="33795"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15900" y="263525"/>
            <a:ext cx="9575800" cy="566738"/>
          </a:xfrm>
          <a:ln/>
        </p:spPr>
        <p:txBody>
          <a:bodyPr>
            <a:normAutofit fontScale="90000"/>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4000"/>
              <a:t>Resolución </a:t>
            </a:r>
          </a:p>
        </p:txBody>
      </p:sp>
      <p:sp>
        <p:nvSpPr>
          <p:cNvPr id="6146" name="Text Box 2"/>
          <p:cNvSpPr txBox="1">
            <a:spLocks noChangeArrowheads="1"/>
          </p:cNvSpPr>
          <p:nvPr/>
        </p:nvSpPr>
        <p:spPr bwMode="auto">
          <a:xfrm>
            <a:off x="360363" y="1079500"/>
            <a:ext cx="9359900" cy="6007100"/>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200"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2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200">
                <a:solidFill>
                  <a:srgbClr val="000000"/>
                </a:solidFill>
                <a:ea typeface="DejaVu Sans" charset="0"/>
                <a:cs typeface="DejaVu Sans" charset="0"/>
              </a:rPr>
              <a:t>Que la educación media es obligatoria a partir de la promulgación de la Constitución; constituye un nivel del subsistema de educación básica conforme a la Ley Orgánica de Educación; y tiene como finalidades el pleno desarrollo de las potencialidades humanas, la formación de una ciudadanía protagónica, crítica y consciente, así como la preparación para estudios posteriores en el marco de la educación a lo largo de toda la vida,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200" b="1">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200"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2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200">
                <a:solidFill>
                  <a:srgbClr val="000000"/>
                </a:solidFill>
                <a:ea typeface="DejaVu Sans" charset="0"/>
                <a:cs typeface="DejaVu Sans" charset="0"/>
              </a:rPr>
              <a:t>Que la Consulta Nacional por la Calidad Educativa, realizada durante el año 2014 con la participación de más de siete millones de personas, establece entre sus retos la necesidad de desarrollar un currículo integrado y actualizado, y en especial renovar los programas, estrategias y dinámicas pedagógicas de la educación media, considerando la vinculación entre educación y trabajo, el tránsito desde la educación primaria y  la interrelación con la educación universitaria.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03238" y="234950"/>
            <a:ext cx="9070975" cy="149225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2000" b="1"/>
              <a:t>ANTECEDENTES DEL PROCESOS DE CAMBIO EDUCATIVO Y PEDAGÓGICO EN EL CURSO DE LA REVOLUCIÓN BOLIVARIANA</a:t>
            </a:r>
          </a:p>
        </p:txBody>
      </p:sp>
      <p:sp>
        <p:nvSpPr>
          <p:cNvPr id="34818" name="Rectangle 2"/>
          <p:cNvSpPr>
            <a:spLocks noGrp="1" noChangeArrowheads="1"/>
          </p:cNvSpPr>
          <p:nvPr>
            <p:ph idx="1"/>
          </p:nvPr>
        </p:nvSpPr>
        <p:spPr>
          <a:xfrm>
            <a:off x="431800" y="1447800"/>
            <a:ext cx="9215438" cy="5392738"/>
          </a:xfrm>
          <a:ln/>
        </p:spPr>
        <p:txBody>
          <a:bodyPr tIns="0"/>
          <a:lstStyle/>
          <a:p>
            <a:pPr marL="431800" indent="-287338" algn="just">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p>
          <a:p>
            <a:pPr marL="104775" indent="0" algn="just">
              <a:spcAft>
                <a:spcPct val="0"/>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200">
                <a:latin typeface="Calibri" pitchFamily="32" charset="0"/>
              </a:rPr>
              <a:t>Los Liceos Bolivarianos se crean con la orientación de “romper con la estructura tradicional, transformar la escuela bajo la concepción de la construcción colectiva de los componentes organizativos, pedagógicos y administrativos, donde participan estudiantes, docentes, administrativos, obreros, representantes y otros integrantes de la comunidad” (MED, 2007). </a:t>
            </a:r>
          </a:p>
          <a:p>
            <a:pPr marL="104775" indent="0" algn="just">
              <a:spcAft>
                <a:spcPct val="0"/>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200">
              <a:latin typeface="Calibri" pitchFamily="32" charset="0"/>
            </a:endParaRPr>
          </a:p>
          <a:p>
            <a:pPr marL="104775" indent="0" algn="just">
              <a:spcAft>
                <a:spcPct val="0"/>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200">
                <a:latin typeface="Calibri" pitchFamily="32" charset="0"/>
              </a:rPr>
              <a:t>El plan de los liceos bolivarianos se denominó “Adolescencia y Juventud para el Desarrollo Endógeno y Soberano”, reivindicando un enfoque inter y transdisciplinario a través de áreas, seminarios de investigación y elaboración de proyectos socioproductivos como estrategias pedagógicas y metodológicas para conocer la realidad y en la búsqueda de la integración del conocimiento.</a:t>
            </a:r>
            <a:r>
              <a:rPr lang="es-VE" sz="2400">
                <a:latin typeface="Calibri" pitchFamily="32" charset="0"/>
              </a:rPr>
              <a:t> </a:t>
            </a:r>
          </a:p>
          <a:p>
            <a:pPr marL="104775" indent="0" algn="jus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latin typeface="Calibri" pitchFamily="32" charset="0"/>
            </a:endParaRPr>
          </a:p>
          <a:p>
            <a:pPr marL="104775" indent="0" algn="jus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latin typeface="Calibri" pitchFamily="32" charset="0"/>
            </a:endParaRPr>
          </a:p>
          <a:p>
            <a:pPr marL="431800" indent="-404813">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400">
              <a:latin typeface="Calibri" pitchFamily="32" charset="0"/>
            </a:endParaRPr>
          </a:p>
        </p:txBody>
      </p:sp>
      <p:pic>
        <p:nvPicPr>
          <p:cNvPr id="34819"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03238" y="234950"/>
            <a:ext cx="9070975" cy="989013"/>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2200" b="1"/>
              <a:t>ANTECEDENTES DEL PROCESOS DE CAMBIO EDUCATIVO Y PEDAGÓGICO EN EL CURSO DE LA REVOLUCIÓN BOLIVARIANA</a:t>
            </a:r>
          </a:p>
        </p:txBody>
      </p:sp>
      <p:sp>
        <p:nvSpPr>
          <p:cNvPr id="35842" name="Rectangle 2"/>
          <p:cNvSpPr>
            <a:spLocks noGrp="1" noChangeArrowheads="1"/>
          </p:cNvSpPr>
          <p:nvPr>
            <p:ph idx="1"/>
          </p:nvPr>
        </p:nvSpPr>
        <p:spPr>
          <a:xfrm>
            <a:off x="449263" y="1346200"/>
            <a:ext cx="9215437" cy="5392738"/>
          </a:xfrm>
          <a:ln/>
        </p:spPr>
        <p:txBody>
          <a:bodyPr tIns="0"/>
          <a:lstStyle/>
          <a:p>
            <a:pPr marL="112713" indent="0" algn="just">
              <a:spcAft>
                <a:spcPct val="0"/>
              </a:spcAft>
              <a:buClrTx/>
              <a:buFontTx/>
              <a:buNone/>
              <a:tabLst>
                <a:tab pos="112713" algn="l"/>
                <a:tab pos="217488" algn="l"/>
                <a:tab pos="666750" algn="l"/>
                <a:tab pos="1116013" algn="l"/>
                <a:tab pos="1565275" algn="l"/>
                <a:tab pos="2014538" algn="l"/>
                <a:tab pos="2463800" algn="l"/>
                <a:tab pos="2913063" algn="l"/>
                <a:tab pos="3362325" algn="l"/>
                <a:tab pos="3811588" algn="l"/>
                <a:tab pos="4260850" algn="l"/>
                <a:tab pos="4710113" algn="l"/>
                <a:tab pos="5159375" algn="l"/>
                <a:tab pos="5608638" algn="l"/>
                <a:tab pos="6057900" algn="l"/>
                <a:tab pos="6507163" algn="l"/>
                <a:tab pos="6956425" algn="l"/>
                <a:tab pos="7405688" algn="l"/>
                <a:tab pos="7854950" algn="l"/>
                <a:tab pos="8304213" algn="l"/>
                <a:tab pos="8753475" algn="l"/>
                <a:tab pos="8985250" algn="l"/>
              </a:tabLst>
            </a:pPr>
            <a:r>
              <a:rPr lang="es-VE" sz="2200">
                <a:latin typeface="Calibri" pitchFamily="32" charset="0"/>
              </a:rPr>
              <a:t>En el año 2007, se propone el Currículo Nacional Bolivariano, plantea como pilares de la educación bolivariana: Aprender a Crear, Aprender a Convivir y Participar, Aprender a Valorar y Aprender a Reflexionar.</a:t>
            </a:r>
          </a:p>
          <a:p>
            <a:pPr marL="112713" indent="0" algn="just">
              <a:spcAft>
                <a:spcPct val="0"/>
              </a:spcAft>
              <a:buClrTx/>
              <a:buFontTx/>
              <a:buNone/>
              <a:tabLst>
                <a:tab pos="112713" algn="l"/>
                <a:tab pos="217488" algn="l"/>
                <a:tab pos="666750" algn="l"/>
                <a:tab pos="1116013" algn="l"/>
                <a:tab pos="1565275" algn="l"/>
                <a:tab pos="2014538" algn="l"/>
                <a:tab pos="2463800" algn="l"/>
                <a:tab pos="2913063" algn="l"/>
                <a:tab pos="3362325" algn="l"/>
                <a:tab pos="3811588" algn="l"/>
                <a:tab pos="4260850" algn="l"/>
                <a:tab pos="4710113" algn="l"/>
                <a:tab pos="5159375" algn="l"/>
                <a:tab pos="5608638" algn="l"/>
                <a:tab pos="6057900" algn="l"/>
                <a:tab pos="6507163" algn="l"/>
                <a:tab pos="6956425" algn="l"/>
                <a:tab pos="7405688" algn="l"/>
                <a:tab pos="7854950" algn="l"/>
                <a:tab pos="8304213" algn="l"/>
                <a:tab pos="8753475" algn="l"/>
                <a:tab pos="8985250" algn="l"/>
              </a:tabLst>
            </a:pPr>
            <a:endParaRPr lang="es-VE" sz="2200">
              <a:latin typeface="Calibri" pitchFamily="32" charset="0"/>
            </a:endParaRPr>
          </a:p>
          <a:p>
            <a:pPr marL="112713" indent="0" algn="just">
              <a:spcAft>
                <a:spcPct val="0"/>
              </a:spcAft>
              <a:buClrTx/>
              <a:buFontTx/>
              <a:buNone/>
              <a:tabLst>
                <a:tab pos="112713" algn="l"/>
                <a:tab pos="217488" algn="l"/>
                <a:tab pos="666750" algn="l"/>
                <a:tab pos="1116013" algn="l"/>
                <a:tab pos="1565275" algn="l"/>
                <a:tab pos="2014538" algn="l"/>
                <a:tab pos="2463800" algn="l"/>
                <a:tab pos="2913063" algn="l"/>
                <a:tab pos="3362325" algn="l"/>
                <a:tab pos="3811588" algn="l"/>
                <a:tab pos="4260850" algn="l"/>
                <a:tab pos="4710113" algn="l"/>
                <a:tab pos="5159375" algn="l"/>
                <a:tab pos="5608638" algn="l"/>
                <a:tab pos="6057900" algn="l"/>
                <a:tab pos="6507163" algn="l"/>
                <a:tab pos="6956425" algn="l"/>
                <a:tab pos="7405688" algn="l"/>
                <a:tab pos="7854950" algn="l"/>
                <a:tab pos="8304213" algn="l"/>
                <a:tab pos="8753475" algn="l"/>
                <a:tab pos="8985250" algn="l"/>
              </a:tabLst>
            </a:pPr>
            <a:r>
              <a:rPr lang="es-VE" sz="2200">
                <a:latin typeface="Calibri" pitchFamily="32" charset="0"/>
              </a:rPr>
              <a:t>Organiza el diseño en Ejes Integradores (Ambiente y Salud Integral, Interculturalidad, Tecnología de la Información y Comunicación, Trabajo Liberador) y Áreas de Aprendizaje (en el caso de los Liceos Bolivarianos: Lenguaje, Comunicación y Cultura; Ser Humano y su Interacción con Otros Componentes del Ambiente; Ciencias Sociales y Ciudadanía; Filosofía, Ética y Sociedad; Educación Física, Deportes y Recreación; Desarrollo Endógeno en por y para el Trabajo Liberador). </a:t>
            </a:r>
          </a:p>
          <a:p>
            <a:pPr marL="112713" indent="0" algn="just">
              <a:spcAft>
                <a:spcPct val="0"/>
              </a:spcAft>
              <a:buClrTx/>
              <a:buFontTx/>
              <a:buNone/>
              <a:tabLst>
                <a:tab pos="112713" algn="l"/>
                <a:tab pos="217488" algn="l"/>
                <a:tab pos="666750" algn="l"/>
                <a:tab pos="1116013" algn="l"/>
                <a:tab pos="1565275" algn="l"/>
                <a:tab pos="2014538" algn="l"/>
                <a:tab pos="2463800" algn="l"/>
                <a:tab pos="2913063" algn="l"/>
                <a:tab pos="3362325" algn="l"/>
                <a:tab pos="3811588" algn="l"/>
                <a:tab pos="4260850" algn="l"/>
                <a:tab pos="4710113" algn="l"/>
                <a:tab pos="5159375" algn="l"/>
                <a:tab pos="5608638" algn="l"/>
                <a:tab pos="6057900" algn="l"/>
                <a:tab pos="6507163" algn="l"/>
                <a:tab pos="6956425" algn="l"/>
                <a:tab pos="7405688" algn="l"/>
                <a:tab pos="7854950" algn="l"/>
                <a:tab pos="8304213" algn="l"/>
                <a:tab pos="8753475" algn="l"/>
                <a:tab pos="8985250" algn="l"/>
              </a:tabLst>
            </a:pPr>
            <a:endParaRPr lang="es-VE" sz="2200">
              <a:latin typeface="Calibri" pitchFamily="32" charset="0"/>
            </a:endParaRPr>
          </a:p>
          <a:p>
            <a:pPr marL="112713" indent="0" algn="just">
              <a:spcAft>
                <a:spcPct val="0"/>
              </a:spcAft>
              <a:buClrTx/>
              <a:buFontTx/>
              <a:buNone/>
              <a:tabLst>
                <a:tab pos="112713" algn="l"/>
                <a:tab pos="217488" algn="l"/>
                <a:tab pos="666750" algn="l"/>
                <a:tab pos="1116013" algn="l"/>
                <a:tab pos="1565275" algn="l"/>
                <a:tab pos="2014538" algn="l"/>
                <a:tab pos="2463800" algn="l"/>
                <a:tab pos="2913063" algn="l"/>
                <a:tab pos="3362325" algn="l"/>
                <a:tab pos="3811588" algn="l"/>
                <a:tab pos="4260850" algn="l"/>
                <a:tab pos="4710113" algn="l"/>
                <a:tab pos="5159375" algn="l"/>
                <a:tab pos="5608638" algn="l"/>
                <a:tab pos="6057900" algn="l"/>
                <a:tab pos="6507163" algn="l"/>
                <a:tab pos="6956425" algn="l"/>
                <a:tab pos="7405688" algn="l"/>
                <a:tab pos="7854950" algn="l"/>
                <a:tab pos="8304213" algn="l"/>
                <a:tab pos="8753475" algn="l"/>
                <a:tab pos="8985250" algn="l"/>
              </a:tabLst>
            </a:pPr>
            <a:r>
              <a:rPr lang="es-VE" sz="2200">
                <a:latin typeface="Calibri" pitchFamily="32" charset="0"/>
              </a:rPr>
              <a:t>Así mismo, esta propuesta sugiere para la organización de los aprendizajes: La clase, los proyectos: Proyecto Educativo Integral Comunitario, Proyecto de Aprendizaje y Proyecto de Desarrollo Endógeno y el Plan Integral.</a:t>
            </a:r>
          </a:p>
        </p:txBody>
      </p:sp>
      <p:pic>
        <p:nvPicPr>
          <p:cNvPr id="35843"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03238" y="234950"/>
            <a:ext cx="9070975" cy="1363663"/>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2600" b="1"/>
              <a:t>ANTECEDENTES DEL PROCESOS DE CAMBIO EDUCATIVO Y PEDAGÓGICO EN EL CURSO DE LA REVOLUCIÓN BOLIVARIANA</a:t>
            </a:r>
          </a:p>
        </p:txBody>
      </p:sp>
      <p:sp>
        <p:nvSpPr>
          <p:cNvPr id="36866" name="Rectangle 2"/>
          <p:cNvSpPr>
            <a:spLocks noGrp="1" noChangeArrowheads="1"/>
          </p:cNvSpPr>
          <p:nvPr>
            <p:ph idx="1"/>
          </p:nvPr>
        </p:nvSpPr>
        <p:spPr>
          <a:xfrm>
            <a:off x="431800" y="1663700"/>
            <a:ext cx="9215438" cy="5392738"/>
          </a:xfrm>
          <a:ln/>
        </p:spPr>
        <p:txBody>
          <a:bodyPr tIns="0"/>
          <a:lstStyle/>
          <a:p>
            <a:pPr indent="-3159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1600">
              <a:latin typeface="Calibri" pitchFamily="32" charset="0"/>
            </a:endParaRPr>
          </a:p>
          <a:p>
            <a:pPr marL="87313" indent="0"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a:latin typeface="Calibri" pitchFamily="32" charset="0"/>
              </a:rPr>
              <a:t>En estos antecedentes es importante reseñar algunos proyectos dirigidos al desarrollo, dotación y uso de recursos educativos, con indudable impacto curricular:</a:t>
            </a:r>
          </a:p>
          <a:p>
            <a:pPr marL="288925" indent="-219075" algn="just">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a:latin typeface="Calibri" pitchFamily="32" charset="0"/>
              </a:rPr>
              <a:t>Los Centros Bolivarianos de Informática y Telemática (CBIT) dirigidos a la democratización del uso del computador como recurso de aprendizaje, la promoción de las tecnologías libres y la integración comunitaria a las escuelas</a:t>
            </a:r>
          </a:p>
          <a:p>
            <a:pPr marL="288925" indent="-219075" algn="just">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a:latin typeface="Calibri" pitchFamily="32" charset="0"/>
              </a:rPr>
              <a:t>Las Unidades Móviles Integrales de Educación Bolivariana (UMIEB), para facilitar el acceso a laboratorios de computación, ciencias naturales y sociales a escuelas alejadas de los centros urbanos.</a:t>
            </a:r>
          </a:p>
          <a:p>
            <a:pPr marL="288925" indent="-219075" algn="just">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a:latin typeface="Calibri" pitchFamily="32" charset="0"/>
              </a:rPr>
              <a:t>El Proyecto Canaima Educativo, por medio del cual se han dotado más de 3 millones de computadoras personales a las y los estudiantes de educación primaria y media.</a:t>
            </a:r>
          </a:p>
          <a:p>
            <a:pPr indent="-3159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a:latin typeface="Calibri" pitchFamily="32" charset="0"/>
            </a:endParaRPr>
          </a:p>
        </p:txBody>
      </p:sp>
      <p:pic>
        <p:nvPicPr>
          <p:cNvPr id="36867"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03238" y="234950"/>
            <a:ext cx="9070975" cy="1363663"/>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r>
              <a:rPr lang="es-VE" sz="2600" b="1"/>
              <a:t>ANTECEDENTES DEL PROCESOS DE CAMBIO EDUCATIVO Y PEDAGÓGICO EN EL CURSO DE LA REVOLUCIÓN BOLIVARIANA</a:t>
            </a:r>
          </a:p>
        </p:txBody>
      </p:sp>
      <p:sp>
        <p:nvSpPr>
          <p:cNvPr id="37890" name="Rectangle 2"/>
          <p:cNvSpPr>
            <a:spLocks noGrp="1" noChangeArrowheads="1"/>
          </p:cNvSpPr>
          <p:nvPr>
            <p:ph idx="1"/>
          </p:nvPr>
        </p:nvSpPr>
        <p:spPr>
          <a:xfrm>
            <a:off x="431800" y="1663700"/>
            <a:ext cx="9215438" cy="5392738"/>
          </a:xfrm>
          <a:ln/>
        </p:spPr>
        <p:txBody>
          <a:bodyPr tIns="0"/>
          <a:lstStyle/>
          <a:p>
            <a:pPr marL="120650" indent="-7938" algn="just">
              <a:spcAft>
                <a:spcPct val="0"/>
              </a:spcAft>
              <a:buClrTx/>
              <a:buFontTx/>
              <a:buNone/>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endParaRPr lang="es-VE" sz="2200"/>
          </a:p>
          <a:p>
            <a:pPr marL="322263" indent="-228600" algn="just">
              <a:spcAft>
                <a:spcPct val="0"/>
              </a:spcAft>
              <a:buSzPct val="45000"/>
              <a:buFont typeface="StarSymbol" charset="0"/>
              <a:buChar char="●"/>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r>
              <a:rPr lang="es-VE" sz="2200">
                <a:latin typeface="Calibri" pitchFamily="32" charset="0"/>
              </a:rPr>
              <a:t>El Proyecto Todas las Manos a la Siembra, que ha promovido y difundido la práctica de la agricultura sustentable y el enfoque agroecológico. </a:t>
            </a:r>
          </a:p>
          <a:p>
            <a:pPr marL="336550" indent="-223838" algn="just">
              <a:spcAft>
                <a:spcPct val="0"/>
              </a:spcAft>
              <a:buClrTx/>
              <a:buSzPct val="45000"/>
              <a:buFontTx/>
              <a:buNone/>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endParaRPr lang="es-VE" sz="2200">
              <a:latin typeface="Calibri" pitchFamily="32" charset="0"/>
            </a:endParaRPr>
          </a:p>
          <a:p>
            <a:pPr marL="322263" indent="-228600" algn="just">
              <a:spcAft>
                <a:spcPct val="0"/>
              </a:spcAft>
              <a:buSzPct val="45000"/>
              <a:buFont typeface="StarSymbol" charset="0"/>
              <a:buChar char="●"/>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r>
              <a:rPr lang="es-VE" sz="2200">
                <a:latin typeface="Calibri" pitchFamily="32" charset="0"/>
              </a:rPr>
              <a:t>El Programa de Alimentación  Escolar (PAE),  alcanza hoy a más de 2 mil liceos nacionales y está jugando un papel importante en el impulso de la agricultura escolar.  </a:t>
            </a:r>
          </a:p>
          <a:p>
            <a:pPr marL="336550" indent="-223838" algn="just">
              <a:spcAft>
                <a:spcPct val="0"/>
              </a:spcAft>
              <a:buClrTx/>
              <a:buSzPct val="45000"/>
              <a:buFontTx/>
              <a:buNone/>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endParaRPr lang="es-VE" sz="2200">
              <a:latin typeface="Calibri" pitchFamily="32" charset="0"/>
            </a:endParaRPr>
          </a:p>
          <a:p>
            <a:pPr marL="322263" indent="-228600" algn="just">
              <a:spcAft>
                <a:spcPct val="0"/>
              </a:spcAft>
              <a:buSzPct val="45000"/>
              <a:buFont typeface="StarSymbol" charset="0"/>
              <a:buChar char="●"/>
              <a:tabLst>
                <a:tab pos="120650" algn="l"/>
                <a:tab pos="225425" algn="l"/>
                <a:tab pos="674688"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8985250" algn="l"/>
              </a:tabLst>
            </a:pPr>
            <a:r>
              <a:rPr lang="es-VE" sz="2200">
                <a:latin typeface="Calibri" pitchFamily="32" charset="0"/>
              </a:rPr>
              <a:t>Desarrollo, producción y distribución de la Colección Bicentenario. Sin duda, su elaboración por parte de equipos de profesoras y profesores, permitió la revisión de los contenidos y enfoques pedagógicos, desarrollando una propuesta de vinculación entre el aprendizaje escolar, la vida y la reflexión crítica.</a:t>
            </a:r>
          </a:p>
        </p:txBody>
      </p:sp>
      <p:pic>
        <p:nvPicPr>
          <p:cNvPr id="37891"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03238" y="2874963"/>
            <a:ext cx="9037637" cy="12287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a:t>Políticas Educativas en Desarrollo</a:t>
            </a:r>
            <a:br>
              <a:rPr lang="es-VE"/>
            </a:br>
            <a:r>
              <a:rPr lang="es-VE" sz="3600"/>
              <a:t>que Favorecen el Cambio Curricular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idx="1"/>
          </p:nvPr>
        </p:nvSpPr>
        <p:spPr>
          <a:xfrm>
            <a:off x="1006475" y="1944688"/>
            <a:ext cx="8101013" cy="4351337"/>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-Circuitos Educativos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-Micromisión Simón Rodríguez</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-Preparadurías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-Grillas Deportivas y Escolares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-Dotación de Laboratorios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-Organización Bolivariana Estudiantil</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-Organización Bolivariana de Familia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-Agricultura Escolar</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t>-Otros</a:t>
            </a:r>
          </a:p>
        </p:txBody>
      </p:sp>
      <p:sp>
        <p:nvSpPr>
          <p:cNvPr id="39938" name="Text Box 2"/>
          <p:cNvSpPr txBox="1">
            <a:spLocks noChangeArrowheads="1"/>
          </p:cNvSpPr>
          <p:nvPr/>
        </p:nvSpPr>
        <p:spPr bwMode="auto">
          <a:xfrm>
            <a:off x="720725" y="792163"/>
            <a:ext cx="8423275" cy="430212"/>
          </a:xfrm>
          <a:prstGeom prst="rect">
            <a:avLst/>
          </a:prstGeom>
          <a:noFill/>
          <a:ln w="9525" cap="flat">
            <a:noFill/>
            <a:round/>
            <a:headEnd/>
            <a:tailEnd/>
          </a:ln>
          <a:effec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400" b="1">
                <a:solidFill>
                  <a:srgbClr val="000000"/>
                </a:solidFill>
                <a:ea typeface="DejaVu Sans" charset="0"/>
                <a:cs typeface="DejaVu Sans" charset="0"/>
              </a:rPr>
              <a:t>Políticas Educativas en Desarrollo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6350" y="22225"/>
            <a:ext cx="10074275" cy="7142163"/>
          </a:xfrm>
          <a:prstGeom prst="rect">
            <a:avLst/>
          </a:prstGeom>
          <a:noFill/>
          <a:ln w="9525" cap="flat">
            <a:noFill/>
            <a:round/>
            <a:headEnd/>
            <a:tailEnd/>
          </a:ln>
          <a:effectLst/>
        </p:spPr>
      </p:pic>
      <p:sp>
        <p:nvSpPr>
          <p:cNvPr id="40962" name="Rectangle 2"/>
          <p:cNvSpPr>
            <a:spLocks noGrp="1" noChangeArrowheads="1"/>
          </p:cNvSpPr>
          <p:nvPr>
            <p:ph type="title"/>
          </p:nvPr>
        </p:nvSpPr>
        <p:spPr>
          <a:xfrm>
            <a:off x="577850" y="338138"/>
            <a:ext cx="9070975" cy="993775"/>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t> RESULTADOS DE LA CONSULTA NACIONAL POR LA CALIDAD EDUCATIVA 1O BANDERAS DE LUCHA</a:t>
            </a:r>
          </a:p>
        </p:txBody>
      </p:sp>
      <p:sp>
        <p:nvSpPr>
          <p:cNvPr id="40963" name="Rectangle 3"/>
          <p:cNvSpPr>
            <a:spLocks noGrp="1" noChangeArrowheads="1"/>
          </p:cNvSpPr>
          <p:nvPr>
            <p:ph idx="1"/>
          </p:nvPr>
        </p:nvSpPr>
        <p:spPr>
          <a:xfrm>
            <a:off x="431800" y="1331913"/>
            <a:ext cx="9288463" cy="5724525"/>
          </a:xfrm>
          <a:ln/>
        </p:spPr>
        <p:txBody>
          <a:bodyPr tIns="0"/>
          <a:lstStyle/>
          <a:p>
            <a:pPr marL="431800" indent="-287338" algn="just">
              <a:lnSpc>
                <a:spcPct val="100000"/>
              </a:lnSpc>
              <a:spcAft>
                <a:spcPct val="0"/>
              </a:spcAf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1.	Garantizar educación de calidad para todas y todos.</a:t>
            </a:r>
          </a:p>
          <a:p>
            <a:pPr marL="431800" indent="-287338" algn="just">
              <a:lnSpc>
                <a:spcPct val="100000"/>
              </a:lnSpc>
              <a:spcAft>
                <a:spcPct val="0"/>
              </a:spcAf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2.	Desarrollar una pedagogía del amor, el ejemplo y la curiosidad.</a:t>
            </a:r>
          </a:p>
          <a:p>
            <a:pPr marL="431800" indent="-287338" algn="just">
              <a:lnSpc>
                <a:spcPct val="100000"/>
              </a:lnSpc>
              <a:spcAft>
                <a:spcPct val="0"/>
              </a:spcAf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3.	Fortalecer el papel de los maestros y las maestras como actores fundamentales de la calidad educativa.</a:t>
            </a:r>
          </a:p>
          <a:p>
            <a:pPr marL="431800" indent="-287338" algn="just">
              <a:lnSpc>
                <a:spcPct val="100000"/>
              </a:lnSpc>
              <a:spcAft>
                <a:spcPct val="0"/>
              </a:spcAf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4.	Promover un clima escolar caracterizado por la convivencia.</a:t>
            </a:r>
          </a:p>
          <a:p>
            <a:pPr marL="431800" indent="-287338" algn="just">
              <a:lnSpc>
                <a:spcPct val="140000"/>
              </a:lnSpc>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5.	Garantizar un sistema de protección estudiantil.</a:t>
            </a:r>
          </a:p>
          <a:p>
            <a:pPr marL="431800" indent="-287338" algn="just">
              <a:lnSpc>
                <a:spcPct val="140000"/>
              </a:lnSpc>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6.	Lograr una estrecha relación entre las familias, la escuela y la comunidad.</a:t>
            </a:r>
          </a:p>
          <a:p>
            <a:pPr marL="431800" indent="-287338" algn="just">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sz="3200">
                <a:latin typeface="Calibri" pitchFamily="32" charset="0"/>
              </a:rPr>
              <a:t>7.Desarrollar un currículo nacional integrado y actualizado.</a:t>
            </a:r>
          </a:p>
          <a:p>
            <a:pPr marL="431800" indent="-287338" algn="just">
              <a:lnSpc>
                <a:spcPct val="140000"/>
              </a:lnSpc>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8.	Garantizar edificaciones educativas sencillas, amigables, seguras.</a:t>
            </a:r>
          </a:p>
          <a:p>
            <a:pPr marL="431800" indent="-287338" algn="just">
              <a:lnSpc>
                <a:spcPct val="140000"/>
              </a:lnSpc>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9.	Desarrollar un sistema de evaluación de la calidad educativa y fortalecer la supervisión educativa.</a:t>
            </a:r>
          </a:p>
          <a:p>
            <a:pPr marL="74613" indent="19050" algn="just">
              <a:lnSpc>
                <a:spcPct val="140000"/>
              </a:lnSpc>
              <a:spcAft>
                <a:spcPct val="0"/>
              </a:spcAft>
              <a:buClrTx/>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a:latin typeface="Calibri" pitchFamily="32" charset="0"/>
              </a:rPr>
              <a:t>10.Reconfigurar la organización y funcionamiento del Ministerio del Poder Popular para la Educación.</a:t>
            </a:r>
          </a:p>
        </p:txBody>
      </p:sp>
      <p:pic>
        <p:nvPicPr>
          <p:cNvPr id="40964" name="Picture 4"/>
          <p:cNvPicPr>
            <a:picLocks noChangeAspect="1" noChangeArrowheads="1"/>
          </p:cNvPicPr>
          <p:nvPr/>
        </p:nvPicPr>
        <p:blipFill>
          <a:blip r:embed="rId4" cstate="print"/>
          <a:srcRect/>
          <a:stretch>
            <a:fillRect/>
          </a:stretch>
        </p:blipFill>
        <p:spPr bwMode="auto">
          <a:xfrm>
            <a:off x="0" y="7164388"/>
            <a:ext cx="10080625" cy="3794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41986" name="Rectangle 2"/>
          <p:cNvSpPr>
            <a:spLocks noGrp="1" noChangeArrowheads="1"/>
          </p:cNvSpPr>
          <p:nvPr>
            <p:ph idx="1"/>
          </p:nvPr>
        </p:nvSpPr>
        <p:spPr>
          <a:xfrm>
            <a:off x="461963" y="2016125"/>
            <a:ext cx="9402762" cy="4679950"/>
          </a:xfrm>
          <a:ln/>
        </p:spPr>
        <p:txBody>
          <a:bodyPr tIns="24840"/>
          <a:lstStyle/>
          <a:p>
            <a:pPr marL="427038" indent="-290513">
              <a:buClrTx/>
              <a:buSzPct val="45000"/>
              <a:buFontTx/>
              <a:buNone/>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s-VE" sz="3200">
                <a:latin typeface="Calibri" pitchFamily="32" charset="0"/>
                <a:cs typeface="Arial" charset="0"/>
              </a:rPr>
              <a:t>Considera a la educación media como:</a:t>
            </a:r>
          </a:p>
          <a:p>
            <a:pPr marL="395288" indent="-290513">
              <a:buSzPct val="45000"/>
              <a:buFont typeface="Star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s-VE" sz="3200">
                <a:latin typeface="Calibri" pitchFamily="32" charset="0"/>
                <a:cs typeface="Arial" charset="0"/>
              </a:rPr>
              <a:t>Espacio de vida de los y las adolescentes.</a:t>
            </a:r>
          </a:p>
          <a:p>
            <a:pPr marL="395288" indent="-290513">
              <a:buSzPct val="45000"/>
              <a:buFont typeface="Star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s-VE" sz="3200">
                <a:latin typeface="Calibri" pitchFamily="32" charset="0"/>
              </a:rPr>
              <a:t>Espacio de formación en la cultura.</a:t>
            </a:r>
          </a:p>
          <a:p>
            <a:pPr marL="395288" indent="-290513">
              <a:buSzPct val="45000"/>
              <a:buFont typeface="Star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s-VE" sz="3200">
                <a:latin typeface="Calibri" pitchFamily="32" charset="0"/>
              </a:rPr>
              <a:t>Espacio de participación ciudadana en ejercicio y como sujeto de derecho.</a:t>
            </a:r>
          </a:p>
          <a:p>
            <a:pPr marL="395288" indent="-290513">
              <a:buSzPct val="45000"/>
              <a:buFont typeface="Star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s-VE" sz="3200">
                <a:latin typeface="Calibri" pitchFamily="32" charset="0"/>
              </a:rPr>
              <a:t>Oportunidad para profesoras y  profesores de ser  creadores del currículo.</a:t>
            </a:r>
          </a:p>
        </p:txBody>
      </p:sp>
      <p:sp>
        <p:nvSpPr>
          <p:cNvPr id="41987" name="Text Box 3"/>
          <p:cNvSpPr txBox="1">
            <a:spLocks noChangeArrowheads="1"/>
          </p:cNvSpPr>
          <p:nvPr/>
        </p:nvSpPr>
        <p:spPr bwMode="auto">
          <a:xfrm>
            <a:off x="503238" y="473075"/>
            <a:ext cx="9231312" cy="895350"/>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3200" b="1">
                <a:solidFill>
                  <a:srgbClr val="000000"/>
                </a:solidFill>
                <a:ea typeface="DejaVu Sans" charset="0"/>
                <a:cs typeface="DejaVu Sans" charset="0"/>
              </a:rPr>
              <a:t>PROCESO DE CAMBIO CURRICULAR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3200" b="1">
                <a:solidFill>
                  <a:srgbClr val="000000"/>
                </a:solidFill>
                <a:ea typeface="DejaVu Sans" charset="0"/>
                <a:cs typeface="DejaVu Sans" charset="0"/>
              </a:rPr>
              <a:t>EN EDUCACIÓN MEDIA </a:t>
            </a:r>
          </a:p>
        </p:txBody>
      </p:sp>
      <p:pic>
        <p:nvPicPr>
          <p:cNvPr id="41988" name="Picture 4"/>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503238" y="525463"/>
            <a:ext cx="9575800" cy="6675437"/>
          </a:xfrm>
          <a:prstGeom prst="rect">
            <a:avLst/>
          </a:prstGeom>
          <a:noFill/>
          <a:ln w="9525" cap="flat">
            <a:noFill/>
            <a:round/>
            <a:headEnd/>
            <a:tailEnd/>
          </a:ln>
          <a:effectLst/>
        </p:spPr>
        <p:txBody>
          <a:bodyPr wrap="none" anchor="ctr"/>
          <a:lstStyle/>
          <a:p>
            <a:endParaRPr lang="es-VE"/>
          </a:p>
        </p:txBody>
      </p:sp>
      <p:pic>
        <p:nvPicPr>
          <p:cNvPr id="43010" name="Picture 2"/>
          <p:cNvPicPr>
            <a:picLocks noChangeAspect="1" noChangeArrowheads="1"/>
          </p:cNvPicPr>
          <p:nvPr/>
        </p:nvPicPr>
        <p:blipFill>
          <a:blip r:embed="rId3" cstate="print"/>
          <a:srcRect/>
          <a:stretch>
            <a:fillRect/>
          </a:stretch>
        </p:blipFill>
        <p:spPr bwMode="auto">
          <a:xfrm>
            <a:off x="0" y="7180263"/>
            <a:ext cx="10080625" cy="379412"/>
          </a:xfrm>
          <a:prstGeom prst="rect">
            <a:avLst/>
          </a:prstGeom>
          <a:noFill/>
          <a:ln w="9525" cap="flat">
            <a:noFill/>
            <a:round/>
            <a:headEnd/>
            <a:tailEnd/>
          </a:ln>
          <a:effectLst/>
        </p:spPr>
      </p:pic>
      <p:sp>
        <p:nvSpPr>
          <p:cNvPr id="43011" name="Text Box 3"/>
          <p:cNvSpPr txBox="1">
            <a:spLocks noChangeArrowheads="1"/>
          </p:cNvSpPr>
          <p:nvPr/>
        </p:nvSpPr>
        <p:spPr bwMode="auto">
          <a:xfrm>
            <a:off x="1800225" y="3384550"/>
            <a:ext cx="5281613" cy="542925"/>
          </a:xfrm>
          <a:prstGeom prst="rect">
            <a:avLst/>
          </a:prstGeom>
          <a:noFill/>
          <a:ln w="9525" cap="flat">
            <a:noFill/>
            <a:round/>
            <a:headEnd/>
            <a:tailEnd/>
          </a:ln>
          <a:effec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a:solidFill>
                  <a:srgbClr val="000000"/>
                </a:solidFill>
                <a:ea typeface="DejaVu Sans" charset="0"/>
                <a:cs typeface="DejaVu Sans" charset="0"/>
              </a:rPr>
              <a:t>  </a:t>
            </a:r>
            <a:r>
              <a:rPr lang="es-VE" sz="3200">
                <a:solidFill>
                  <a:srgbClr val="000000"/>
                </a:solidFill>
                <a:latin typeface="Comic Sans MS" pitchFamily="64" charset="0"/>
                <a:ea typeface="DejaVu Sans" charset="0"/>
                <a:cs typeface="DejaVu Sans" charset="0"/>
              </a:rPr>
              <a:t>QUÉ ES EL CURRÍCULO...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503238" y="525463"/>
            <a:ext cx="9575800" cy="6675437"/>
          </a:xfrm>
          <a:prstGeom prst="rect">
            <a:avLst/>
          </a:prstGeom>
          <a:noFill/>
          <a:ln w="9525" cap="flat">
            <a:noFill/>
            <a:round/>
            <a:headEnd/>
            <a:tailEnd/>
          </a:ln>
          <a:effectLst/>
        </p:spPr>
        <p:txBody>
          <a:bodyPr/>
          <a:lstStyle/>
          <a:p>
            <a:pPr marL="342900" indent="-314325" algn="just">
              <a:lnSpc>
                <a:spcPct val="100000"/>
              </a:lnSpc>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b="1">
                <a:solidFill>
                  <a:srgbClr val="000000"/>
                </a:solidFill>
                <a:ea typeface="DejaVu Sans" charset="0"/>
                <a:cs typeface="DejaVu Sans" charset="0"/>
              </a:rPr>
              <a:t>EL CURRÍCULO ES TODO...</a:t>
            </a:r>
          </a:p>
          <a:p>
            <a:pPr marL="342900" indent="-314325" algn="just">
              <a:lnSpc>
                <a:spcPct val="100000"/>
              </a:lnSpc>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es-VE" sz="2400">
              <a:solidFill>
                <a:srgbClr val="000000"/>
              </a:solidFill>
              <a:ea typeface="DejaVu Sans" charset="0"/>
              <a:cs typeface="DejaVu Sans" charset="0"/>
            </a:endParaRP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Los propósitos, conceptos y enfoques de la educación,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Las maneras de entender y valorar las prácticas educativas,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Los materiales y recursos para los aprendizajes,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Las relaciones y las experiencias de convivencia entre todas y todos,</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 formación y las condiciones de trabajo de las y los docentes,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 organización de la escuela,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El clima escolar,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 organización de las rutinas de trabajo dentro de los planteles según las distintas intencionalidades pedagógicas,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Las relaciones con la comunidad, </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Las condiciones físicas de la escuela</a:t>
            </a:r>
          </a:p>
          <a:p>
            <a:pPr marL="314325" indent="-285750" algn="just">
              <a:lnSpc>
                <a:spcPct val="100000"/>
              </a:lnSpc>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es-VE" sz="2400">
                <a:solidFill>
                  <a:srgbClr val="000000"/>
                </a:solidFill>
                <a:ea typeface="DejaVu Sans" charset="0"/>
                <a:cs typeface="DejaVu Sans" charset="0"/>
              </a:rPr>
              <a:t>El consejo de un buen docente...</a:t>
            </a:r>
          </a:p>
          <a:p>
            <a:pPr marL="341313" indent="-314325">
              <a:lnSpc>
                <a:spcPct val="100000"/>
              </a:lnSpc>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es-VE" sz="2400">
              <a:solidFill>
                <a:srgbClr val="000000"/>
              </a:solidFill>
              <a:ea typeface="DejaVu Sans" charset="0"/>
              <a:cs typeface="DejaVu Sans" charset="0"/>
            </a:endParaRPr>
          </a:p>
        </p:txBody>
      </p:sp>
      <p:pic>
        <p:nvPicPr>
          <p:cNvPr id="44034" name="Picture 2"/>
          <p:cNvPicPr>
            <a:picLocks noChangeAspect="1" noChangeArrowheads="1"/>
          </p:cNvPicPr>
          <p:nvPr/>
        </p:nvPicPr>
        <p:blipFill>
          <a:blip r:embed="rId3" cstate="print"/>
          <a:srcRect/>
          <a:stretch>
            <a:fillRect/>
          </a:stretch>
        </p:blipFill>
        <p:spPr bwMode="auto">
          <a:xfrm>
            <a:off x="0" y="7180263"/>
            <a:ext cx="10080625" cy="3794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15900" y="263525"/>
            <a:ext cx="9575800" cy="566738"/>
          </a:xfrm>
          <a:ln/>
        </p:spPr>
        <p:txBody>
          <a:bodyPr>
            <a:normAutofit fontScale="90000"/>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4000"/>
              <a:t>Resolución </a:t>
            </a:r>
          </a:p>
        </p:txBody>
      </p:sp>
      <p:sp>
        <p:nvSpPr>
          <p:cNvPr id="7170" name="Text Box 2"/>
          <p:cNvSpPr txBox="1">
            <a:spLocks noChangeArrowheads="1"/>
          </p:cNvSpPr>
          <p:nvPr/>
        </p:nvSpPr>
        <p:spPr bwMode="auto">
          <a:xfrm>
            <a:off x="295275" y="806450"/>
            <a:ext cx="9359900" cy="5867400"/>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CONSIDERANDO</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a:solidFill>
                  <a:srgbClr val="000000"/>
                </a:solidFill>
                <a:ea typeface="DejaVu Sans" charset="0"/>
                <a:cs typeface="DejaVu Sans" charset="0"/>
              </a:rPr>
              <a:t>Que, así mismo, entre las recomendaciones de la Consulta Nacional por la Calidad Educativa está la necesidad de definir un modelo curricular para la educación media y elaborar programas transitorios que consideren los elementos centrales del nuevo diseño curricular, así como definir un reglamento transitorio de evaluación, un plan de formación para los y las docentes, además de un sistema de acompañamiento para la aplicación de los cambios curriculares.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a:solidFill>
                  <a:srgbClr val="000000"/>
                </a:solidFill>
                <a:ea typeface="DejaVu Sans" charset="0"/>
                <a:cs typeface="DejaVu Sans" charset="0"/>
              </a:rPr>
              <a:t>Que se ha realizado un primer proceso de consulta con las y los docentes de educación media y otros sectores interesados, a partir del cual se han podido definir los elementos fundamentales de una propuesta de cambio curricular para la educación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503238" y="301625"/>
            <a:ext cx="9072562" cy="706438"/>
          </a:xfrm>
          <a:prstGeom prst="rect">
            <a:avLst/>
          </a:prstGeom>
          <a:noFill/>
          <a:ln w="9525" cap="flat">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latin typeface="Calibri" pitchFamily="32" charset="0"/>
                <a:ea typeface="DejaVu Sans" charset="0"/>
                <a:cs typeface="DejaVu Sans" charset="0"/>
              </a:rPr>
              <a:t>LOS CONTENIDOS</a:t>
            </a:r>
          </a:p>
        </p:txBody>
      </p:sp>
      <p:sp>
        <p:nvSpPr>
          <p:cNvPr id="45058" name="Text Box 2"/>
          <p:cNvSpPr txBox="1">
            <a:spLocks noChangeArrowheads="1"/>
          </p:cNvSpPr>
          <p:nvPr/>
        </p:nvSpPr>
        <p:spPr bwMode="auto">
          <a:xfrm>
            <a:off x="196850" y="1223963"/>
            <a:ext cx="9685338" cy="6127750"/>
          </a:xfrm>
          <a:prstGeom prst="rect">
            <a:avLst/>
          </a:prstGeom>
          <a:noFill/>
          <a:ln w="9525" cap="flat">
            <a:noFill/>
            <a:round/>
            <a:headEnd/>
            <a:tailEnd/>
          </a:ln>
          <a:effectLst/>
        </p:spPr>
        <p:txBody>
          <a:bodyPr/>
          <a:lstStyle/>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200">
                <a:solidFill>
                  <a:srgbClr val="000000"/>
                </a:solidFill>
                <a:latin typeface="Calibri" pitchFamily="32" charset="0"/>
                <a:ea typeface="DejaVu Sans" charset="0"/>
                <a:cs typeface="DejaVu Sans" charset="0"/>
              </a:rPr>
              <a:t>A partir de</a:t>
            </a:r>
            <a:r>
              <a:rPr lang="es-VE" sz="2200" b="1">
                <a:solidFill>
                  <a:srgbClr val="000000"/>
                </a:solidFill>
                <a:latin typeface="Calibri" pitchFamily="32" charset="0"/>
                <a:ea typeface="DejaVu Sans" charset="0"/>
                <a:cs typeface="DejaVu Sans" charset="0"/>
              </a:rPr>
              <a:t> estos planteamientos y reflexiones iniciales, se proponen REFERENTES ÉTICOS, PROCESOS Y TEMAS INDISPENSABLES</a:t>
            </a:r>
            <a:r>
              <a:rPr lang="es-VE" sz="2200">
                <a:solidFill>
                  <a:srgbClr val="000000"/>
                </a:solidFill>
                <a:latin typeface="Calibri" pitchFamily="32" charset="0"/>
                <a:ea typeface="DejaVu Sans" charset="0"/>
                <a:cs typeface="DejaVu Sans" charset="0"/>
              </a:rPr>
              <a:t>, así como las</a:t>
            </a:r>
            <a:r>
              <a:rPr lang="es-VE" sz="2200" b="1">
                <a:solidFill>
                  <a:srgbClr val="000000"/>
                </a:solidFill>
                <a:latin typeface="Calibri" pitchFamily="32" charset="0"/>
                <a:ea typeface="DejaVu Sans" charset="0"/>
                <a:cs typeface="DejaVu Sans" charset="0"/>
              </a:rPr>
              <a:t> ÁREAS DE FORMACIÓN</a:t>
            </a:r>
            <a:r>
              <a:rPr lang="es-VE" sz="2200">
                <a:solidFill>
                  <a:srgbClr val="000000"/>
                </a:solidFill>
                <a:latin typeface="Calibri" pitchFamily="32" charset="0"/>
                <a:ea typeface="DejaVu Sans" charset="0"/>
                <a:cs typeface="DejaVu Sans" charset="0"/>
              </a:rPr>
              <a:t> que se necesitan para el logro de estos temas y vivencias.  Estos temas y procesos indispensables se proponen entonces como la esencia del currículo y de los cuales se derivan el resto de los contenidos a abordar con un enfoque humanístico, integral y ecológico, tal como lo plantea el plan de la patria 2013-2019.</a:t>
            </a:r>
          </a:p>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endParaRPr lang="es-VE" sz="2200">
              <a:solidFill>
                <a:srgbClr val="000000"/>
              </a:solidFill>
              <a:latin typeface="Calibri" pitchFamily="32" charset="0"/>
              <a:ea typeface="DejaVu Sans" charset="0"/>
              <a:cs typeface="DejaVu Sans" charset="0"/>
            </a:endParaRPr>
          </a:p>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200">
                <a:solidFill>
                  <a:srgbClr val="000000"/>
                </a:solidFill>
                <a:latin typeface="Calibri" pitchFamily="32" charset="0"/>
                <a:ea typeface="DejaVu Sans" charset="0"/>
                <a:cs typeface="DejaVu Sans" charset="0"/>
              </a:rPr>
              <a:t>La manera como a continuación se presenta el abordaje de los contenidos tiene la intencionalidad de que </a:t>
            </a:r>
            <a:r>
              <a:rPr lang="es-VE" sz="2200" b="1">
                <a:solidFill>
                  <a:srgbClr val="000000"/>
                </a:solidFill>
                <a:latin typeface="Calibri" pitchFamily="32" charset="0"/>
                <a:ea typeface="DejaVu Sans" charset="0"/>
                <a:cs typeface="DejaVu Sans" charset="0"/>
              </a:rPr>
              <a:t>sea el equipo docente quien combine, agrupe, integre, asocie, utilice, seleccione, aplique y construya de manera consciente y planificada según sus propósitos pedagógicos QUÉ, POR QUÉ, PARA QUÉ, CÓMO Y CON QUIÉNES va a organizar los contenidos.</a:t>
            </a:r>
            <a:r>
              <a:rPr lang="es-VE" sz="2200">
                <a:solidFill>
                  <a:srgbClr val="000000"/>
                </a:solidFill>
                <a:latin typeface="Calibri" pitchFamily="32" charset="0"/>
                <a:ea typeface="DejaVu Sans" charset="0"/>
                <a:cs typeface="DejaVu Sans" charset="0"/>
              </a:rPr>
              <a:t>  </a:t>
            </a:r>
          </a:p>
          <a:p>
            <a:pPr marL="342900" indent="-31432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a:solidFill>
                  <a:srgbClr val="000000"/>
                </a:solidFill>
                <a:latin typeface="Calibri" pitchFamily="32" charset="0"/>
                <a:ea typeface="DejaVu Sans" charset="0"/>
                <a:cs typeface="DejaVu Sans" charset="0"/>
              </a:rPr>
              <a:t>      </a:t>
            </a:r>
          </a:p>
        </p:txBody>
      </p:sp>
      <p:pic>
        <p:nvPicPr>
          <p:cNvPr id="45059" name="Picture 3"/>
          <p:cNvPicPr>
            <a:picLocks noChangeAspect="1" noChangeArrowheads="1"/>
          </p:cNvPicPr>
          <p:nvPr/>
        </p:nvPicPr>
        <p:blipFill>
          <a:blip r:embed="rId3" cstate="print"/>
          <a:srcRect/>
          <a:stretch>
            <a:fillRect/>
          </a:stretch>
        </p:blipFill>
        <p:spPr bwMode="auto">
          <a:xfrm>
            <a:off x="0" y="7180263"/>
            <a:ext cx="10080625" cy="3794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503238" y="301625"/>
            <a:ext cx="9072562" cy="777875"/>
          </a:xfrm>
          <a:prstGeom prst="rect">
            <a:avLst/>
          </a:prstGeom>
          <a:noFill/>
          <a:ln w="9525" cap="flat">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600" b="1">
              <a:solidFill>
                <a:srgbClr val="000000"/>
              </a:solidFill>
              <a:latin typeface="Calibri" pitchFamily="32" charset="0"/>
              <a:ea typeface="DejaVu Sans" charset="0"/>
              <a:cs typeface="DejaVu Sans" charset="0"/>
            </a:endParaRP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800" b="1">
                <a:solidFill>
                  <a:srgbClr val="000000"/>
                </a:solidFill>
                <a:latin typeface="Calibri" pitchFamily="32" charset="0"/>
                <a:ea typeface="DejaVu Sans" charset="0"/>
                <a:cs typeface="DejaVu Sans" charset="0"/>
              </a:rPr>
              <a:t>LOS CONTENIDOS</a:t>
            </a:r>
          </a:p>
        </p:txBody>
      </p:sp>
      <p:sp>
        <p:nvSpPr>
          <p:cNvPr id="46082" name="Text Box 2"/>
          <p:cNvSpPr txBox="1">
            <a:spLocks noChangeArrowheads="1"/>
          </p:cNvSpPr>
          <p:nvPr/>
        </p:nvSpPr>
        <p:spPr bwMode="auto">
          <a:xfrm>
            <a:off x="196850" y="1439863"/>
            <a:ext cx="9685338" cy="5911850"/>
          </a:xfrm>
          <a:prstGeom prst="rect">
            <a:avLst/>
          </a:prstGeom>
          <a:noFill/>
          <a:ln w="9525" cap="flat">
            <a:noFill/>
            <a:round/>
            <a:headEnd/>
            <a:tailEnd/>
          </a:ln>
          <a:effectLst/>
        </p:spPr>
        <p:txBody>
          <a:bodyPr/>
          <a:lstStyle/>
          <a:p>
            <a:pPr marL="104775" algn="just">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200">
                <a:solidFill>
                  <a:srgbClr val="000000"/>
                </a:solidFill>
                <a:latin typeface="Calibri" pitchFamily="32" charset="0"/>
                <a:ea typeface="DejaVu Sans" charset="0"/>
                <a:cs typeface="DejaVu Sans" charset="0"/>
              </a:rPr>
              <a:t>Se trata de una nueva cultura de planificación que rompe con la vieja lógica y método de que los y las docentes sólo “ejecutan tal cual lo que está plasmado en el plan de estudio”.</a:t>
            </a:r>
          </a:p>
          <a:p>
            <a:pPr marL="104775" algn="just">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endParaRPr lang="es-VE" sz="2200">
              <a:solidFill>
                <a:srgbClr val="000000"/>
              </a:solidFill>
              <a:latin typeface="Calibri" pitchFamily="32" charset="0"/>
              <a:ea typeface="DejaVu Sans" charset="0"/>
              <a:cs typeface="DejaVu Sans" charset="0"/>
            </a:endParaRPr>
          </a:p>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200">
                <a:solidFill>
                  <a:srgbClr val="000000"/>
                </a:solidFill>
                <a:latin typeface="Calibri" pitchFamily="32" charset="0"/>
                <a:ea typeface="DejaVu Sans" charset="0"/>
                <a:cs typeface="DejaVu Sans" charset="0"/>
              </a:rPr>
              <a:t>Una cultura de planificación en la cual el profesorado de nuestros liceos y escuelas técnicas es acompañado por el Estado, en su deber indeclinable, como profesionales de la educación con mayor soberanía cognitiva. </a:t>
            </a:r>
          </a:p>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endParaRPr lang="es-VE" sz="2200">
              <a:solidFill>
                <a:srgbClr val="000000"/>
              </a:solidFill>
              <a:latin typeface="Calibri" pitchFamily="32" charset="0"/>
              <a:ea typeface="DejaVu Sans" charset="0"/>
              <a:cs typeface="DejaVu Sans" charset="0"/>
            </a:endParaRPr>
          </a:p>
          <a:p>
            <a:pPr marL="10477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200">
                <a:solidFill>
                  <a:srgbClr val="000000"/>
                </a:solidFill>
                <a:latin typeface="Calibri" pitchFamily="32" charset="0"/>
                <a:ea typeface="DejaVu Sans" charset="0"/>
                <a:cs typeface="DejaVu Sans" charset="0"/>
              </a:rPr>
              <a:t>Es un encuentro entre lo que el estado docente demanda para garantizar los fines de la educación y lo que el educador y la educadora conocen, indagan, investigan, organizan, planifican, construyen y concretan desde su práctica educativa real en su contexto.</a:t>
            </a:r>
          </a:p>
          <a:p>
            <a:pPr marL="342900" indent="-314325" algn="just">
              <a:lnSpc>
                <a:spcPct val="100000"/>
              </a:lnSpc>
              <a:spcBef>
                <a:spcPts val="450"/>
              </a:spcBef>
              <a:buClrTx/>
              <a:buFontTx/>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 pos="9434513" algn="l"/>
              </a:tabLst>
            </a:pPr>
            <a:r>
              <a:rPr lang="es-VE" sz="2800">
                <a:solidFill>
                  <a:srgbClr val="000000"/>
                </a:solidFill>
                <a:latin typeface="Calibri" pitchFamily="32" charset="0"/>
                <a:ea typeface="DejaVu Sans" charset="0"/>
                <a:cs typeface="DejaVu Sans" charset="0"/>
              </a:rPr>
              <a:t>      </a:t>
            </a:r>
          </a:p>
        </p:txBody>
      </p:sp>
      <p:pic>
        <p:nvPicPr>
          <p:cNvPr id="46083" name="Picture 3"/>
          <p:cNvPicPr>
            <a:picLocks noChangeAspect="1" noChangeArrowheads="1"/>
          </p:cNvPicPr>
          <p:nvPr/>
        </p:nvPicPr>
        <p:blipFill>
          <a:blip r:embed="rId3" cstate="print"/>
          <a:srcRect/>
          <a:stretch>
            <a:fillRect/>
          </a:stretch>
        </p:blipFill>
        <p:spPr bwMode="auto">
          <a:xfrm>
            <a:off x="0" y="7180263"/>
            <a:ext cx="10080625" cy="3794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47106" name="Text Box 2"/>
          <p:cNvSpPr txBox="1">
            <a:spLocks noChangeArrowheads="1"/>
          </p:cNvSpPr>
          <p:nvPr/>
        </p:nvSpPr>
        <p:spPr bwMode="auto">
          <a:xfrm>
            <a:off x="576263" y="1944688"/>
            <a:ext cx="9302750" cy="2519362"/>
          </a:xfrm>
          <a:prstGeom prst="rect">
            <a:avLst/>
          </a:prstGeom>
          <a:noFill/>
          <a:ln w="9525" cap="flat">
            <a:noFill/>
            <a:round/>
            <a:headEnd/>
            <a:tailEnd/>
          </a:ln>
          <a:effectLst/>
        </p:spPr>
        <p:txBody>
          <a:bodyPr lIns="0" tIns="2808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3200" b="1">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3200" b="1">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3200" b="1">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3200" b="1">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3200" b="1">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3200" b="1">
                <a:solidFill>
                  <a:srgbClr val="000000"/>
                </a:solidFill>
                <a:ea typeface="DejaVu Sans" charset="0"/>
                <a:cs typeface="DejaVu Sans" charset="0"/>
              </a:rPr>
              <a:t>REFERENTES ÉTICOS, PROCESOS Y TEMAS INDISPENSABLES QUE INTEGRAN Y FAVORECEN LA CONSTRUCCIÓN Y CAMBIO CURRICULAR EN LA EDUCACIÓN MEDIA </a:t>
            </a:r>
          </a:p>
        </p:txBody>
      </p:sp>
      <p:pic>
        <p:nvPicPr>
          <p:cNvPr id="47107"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pic>
        <p:nvPicPr>
          <p:cNvPr id="47108" name="Picture 4"/>
          <p:cNvPicPr>
            <a:picLocks noChangeAspect="1" noChangeArrowheads="1"/>
          </p:cNvPicPr>
          <p:nvPr/>
        </p:nvPicPr>
        <p:blipFill>
          <a:blip r:embed="rId4" cstate="print"/>
          <a:srcRect/>
          <a:stretch>
            <a:fillRect/>
          </a:stretch>
        </p:blipFill>
        <p:spPr bwMode="auto">
          <a:xfrm>
            <a:off x="431800" y="215900"/>
            <a:ext cx="4014788" cy="2039938"/>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48130" name="Rectangle 2"/>
          <p:cNvSpPr>
            <a:spLocks noGrp="1" noChangeArrowheads="1"/>
          </p:cNvSpPr>
          <p:nvPr>
            <p:ph idx="1"/>
          </p:nvPr>
        </p:nvSpPr>
        <p:spPr>
          <a:xfrm>
            <a:off x="287338" y="1439863"/>
            <a:ext cx="9402762" cy="5614987"/>
          </a:xfrm>
          <a:ln/>
        </p:spPr>
        <p:txBody>
          <a:bodyPr tIns="17640"/>
          <a:lstStyle/>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1.	Educar con, por y para todas y todos,</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2.	Educar en, por y para la ciudadanía participativa y protagónica,</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3.	Educar en, por y para el amor a la Patria, la soberanía y la autodeterminación,</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4.	Educar en, por y para el trabajo productivo y la transformación social,</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5.	Educar en, por y para la preservación de la vida en el planeta,</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6.	Educar en, por y para la libertad y una visión crítica del mundo,</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7.	Educar en, por y para la curiosidad y la investigación,</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8.	Educar en, por y para el amor, el respeto y la afirmación de la condición humana,</a:t>
            </a:r>
          </a:p>
          <a:p>
            <a:pPr marL="431800" indent="-287338" algn="just">
              <a:buClrTx/>
              <a:buSzPct val="45000"/>
              <a:buFontTx/>
              <a:buNone/>
              <a:tabLst>
                <a:tab pos="431800"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8200" algn="l"/>
                <a:tab pos="6375400" algn="l"/>
                <a:tab pos="6808788" algn="l"/>
                <a:tab pos="7258050" algn="l"/>
                <a:tab pos="7707313" algn="l"/>
                <a:tab pos="8156575" algn="l"/>
                <a:tab pos="8605838" algn="l"/>
                <a:tab pos="9055100" algn="l"/>
                <a:tab pos="9417050" algn="l"/>
                <a:tab pos="9866313" algn="l"/>
                <a:tab pos="10315575" algn="l"/>
                <a:tab pos="10764838" algn="l"/>
                <a:tab pos="10766425" algn="l"/>
                <a:tab pos="10768013" algn="l"/>
                <a:tab pos="10769600" algn="l"/>
                <a:tab pos="10771188" algn="l"/>
                <a:tab pos="10772775" algn="l"/>
                <a:tab pos="10774363" algn="l"/>
                <a:tab pos="10775950" algn="l"/>
              </a:tabLst>
            </a:pPr>
            <a:r>
              <a:rPr lang="es-VE" sz="2400"/>
              <a:t>9.	Educar en, por y para la interculturalidad y la valoración de la diversidad.</a:t>
            </a:r>
          </a:p>
        </p:txBody>
      </p:sp>
      <p:sp>
        <p:nvSpPr>
          <p:cNvPr id="48131" name="Text Box 3"/>
          <p:cNvSpPr txBox="1">
            <a:spLocks noChangeArrowheads="1"/>
          </p:cNvSpPr>
          <p:nvPr/>
        </p:nvSpPr>
        <p:spPr bwMode="auto">
          <a:xfrm>
            <a:off x="287338" y="395288"/>
            <a:ext cx="9575800" cy="863600"/>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2600" b="1">
                <a:solidFill>
                  <a:srgbClr val="000000"/>
                </a:solidFill>
                <a:ea typeface="DejaVu Sans" charset="0"/>
                <a:cs typeface="DejaVu Sans" charset="0"/>
              </a:rPr>
              <a:t> REFERENTES ÉTICOS Y  PROCESOS INDISPENSABLES</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2800" b="1">
                <a:solidFill>
                  <a:srgbClr val="000000"/>
                </a:solidFill>
                <a:ea typeface="DejaVu Sans" charset="0"/>
                <a:cs typeface="DejaVu Sans" charset="0"/>
              </a:rPr>
              <a:t>“la prefiguración de la sociedad que queremos ser”</a:t>
            </a:r>
          </a:p>
        </p:txBody>
      </p:sp>
      <p:pic>
        <p:nvPicPr>
          <p:cNvPr id="48132" name="Picture 4"/>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720725" y="735013"/>
            <a:ext cx="9070975" cy="633412"/>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49154" name="Rectangle 2"/>
          <p:cNvSpPr>
            <a:spLocks noGrp="1" noChangeArrowheads="1"/>
          </p:cNvSpPr>
          <p:nvPr>
            <p:ph idx="1"/>
          </p:nvPr>
        </p:nvSpPr>
        <p:spPr>
          <a:xfrm>
            <a:off x="431800" y="1584325"/>
            <a:ext cx="9288463" cy="5327650"/>
          </a:xfrm>
          <a:ln/>
        </p:spPr>
        <p:txBody>
          <a:bodyPr tIns="17640"/>
          <a:lstStyle/>
          <a:p>
            <a:pPr marL="69850" indent="17463" algn="just">
              <a:buClrTx/>
              <a:buSzPct val="45000"/>
              <a:buFontTx/>
              <a:buNone/>
              <a:tabLst>
                <a:tab pos="69850" algn="l"/>
                <a:tab pos="174625"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8985250" algn="l"/>
              </a:tabLst>
            </a:pPr>
            <a:r>
              <a:rPr lang="es-VE" sz="2400"/>
              <a:t>Sobre los referentes éticos y procesos indispensables es necesario apuntar que:</a:t>
            </a:r>
          </a:p>
          <a:p>
            <a:pPr marL="431800" indent="-287338" algn="just">
              <a:buClrTx/>
              <a:buSzPct val="45000"/>
              <a:buFontTx/>
              <a:buNone/>
              <a:tabLst>
                <a:tab pos="69850" algn="l"/>
                <a:tab pos="174625"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8985250" algn="l"/>
              </a:tabLst>
            </a:pPr>
            <a:r>
              <a:rPr lang="es-VE" sz="2400"/>
              <a:t>1.	Abarcan todos los aspectos de la vida del plantel, deben estar integradas a la organización y el funcionamiento, a la forma en que se trabajan las áreas, a las rutinas, a las actividades comunes y a las relaciones entre todos los que participan en la vida escolar: docentes, directivos, estudiantes, trabajadores administrativos y obreros, familias, comunidad.</a:t>
            </a:r>
          </a:p>
          <a:p>
            <a:pPr marL="431800" indent="-287338" algn="just">
              <a:buClrTx/>
              <a:buSzPct val="45000"/>
              <a:buFontTx/>
              <a:buNone/>
              <a:tabLst>
                <a:tab pos="69850" algn="l"/>
                <a:tab pos="174625"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8985250" algn="l"/>
              </a:tabLst>
            </a:pPr>
            <a:r>
              <a:rPr lang="es-VE" sz="2400"/>
              <a:t>2.	Deben integrarse como dimensiones permanentes, prolongadas en el tiempo. No es que a veces seamos solidarios o que esta semana apreciaremos la diversidad humana, sino que la cultura escolar esté impregnada de práctica solidaria y de aprecio a la diversidad humana.</a:t>
            </a:r>
          </a:p>
        </p:txBody>
      </p:sp>
      <p:sp>
        <p:nvSpPr>
          <p:cNvPr id="49155" name="Text Box 3"/>
          <p:cNvSpPr txBox="1">
            <a:spLocks noChangeArrowheads="1"/>
          </p:cNvSpPr>
          <p:nvPr/>
        </p:nvSpPr>
        <p:spPr bwMode="auto">
          <a:xfrm>
            <a:off x="360363" y="620713"/>
            <a:ext cx="9142412" cy="793750"/>
          </a:xfrm>
          <a:prstGeom prst="rect">
            <a:avLst/>
          </a:prstGeom>
          <a:noFill/>
          <a:ln w="9525" cap="flat">
            <a:noFill/>
            <a:round/>
            <a:headEnd/>
            <a:tailEnd/>
          </a:ln>
          <a:effectLst/>
        </p:spPr>
        <p:txBody>
          <a:bodyPr lIns="0" tIns="248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ea typeface="DejaVu Sans" charset="0"/>
                <a:cs typeface="DejaVu Sans" charset="0"/>
              </a:rPr>
              <a:t>REFERENTES ÉTICOS Y PROCESOS INDISPENSABLES</a:t>
            </a:r>
          </a:p>
        </p:txBody>
      </p:sp>
      <p:pic>
        <p:nvPicPr>
          <p:cNvPr id="49156" name="Picture 4"/>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50178" name="Rectangle 2"/>
          <p:cNvSpPr>
            <a:spLocks noGrp="1" noChangeArrowheads="1"/>
          </p:cNvSpPr>
          <p:nvPr>
            <p:ph idx="1"/>
          </p:nvPr>
        </p:nvSpPr>
        <p:spPr>
          <a:xfrm>
            <a:off x="142875" y="1100138"/>
            <a:ext cx="9720263" cy="6048375"/>
          </a:xfrm>
          <a:ln/>
        </p:spPr>
        <p:txBody>
          <a:bodyPr tIns="17640"/>
          <a:lstStyle/>
          <a:p>
            <a:pPr marL="431800" indent="-287338" algn="jus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sz="2400"/>
              <a:t>3.	Deben ser evaluados en el conjunto de los procesos escolares y las prácticas pedagógicas y no sólo en el comportamiento de las y los estudiantes. El liceo y la escuela técnica (y en general todos los centros educativos de todos los niveles y modalidades) deben preguntarse continuamente si las actividades escolares son o no (o hasta qué punto son) coherentes con los referentes éticos y los procesos indispensables.</a:t>
            </a:r>
          </a:p>
          <a:p>
            <a:pPr marL="431800" indent="-287338" algn="jus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sz="2400"/>
              <a:t>4.	Tienen que ser objeto de reflexión de todos quienes participan en la vida escolar y, por tanto, tienen que propiciarse las oportunidades para que individual y colectivamente todas y todos tengan la oportunidad de elaborar y compartir sus propias aproximaciones sobre estos referentes, ampliándolos e interpretándolos, para que puedan servir de guía ética efectiva para pensar y autoevaluar sus acciones.</a:t>
            </a:r>
          </a:p>
          <a:p>
            <a:pPr marL="431800" indent="-287338" algn="jus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r>
              <a:rPr lang="es-VE" sz="2400"/>
              <a:t>5.	Deben tener una traducción en cada área de formación, tanto en forma de recomendaciones metodológicas como en los contenidos. En este sentido son transversales a todo el currículo.</a:t>
            </a:r>
          </a:p>
          <a:p>
            <a:pPr marL="431800" indent="-287338" algn="just">
              <a:buClrTx/>
              <a:buSzPct val="45000"/>
              <a:buFontTx/>
              <a:buNone/>
              <a:tabLst>
                <a:tab pos="431800" algn="l"/>
                <a:tab pos="889000" algn="l"/>
                <a:tab pos="1346200" algn="l"/>
                <a:tab pos="1760538" algn="l"/>
                <a:tab pos="2209800" algn="l"/>
                <a:tab pos="2659063" algn="l"/>
                <a:tab pos="3108325" algn="l"/>
                <a:tab pos="3557588" algn="l"/>
                <a:tab pos="4006850" algn="l"/>
                <a:tab pos="4456113" algn="l"/>
                <a:tab pos="4905375" algn="l"/>
                <a:tab pos="5354638" algn="l"/>
                <a:tab pos="5821363" algn="l"/>
                <a:tab pos="6278563" algn="l"/>
                <a:tab pos="6735763" algn="l"/>
                <a:tab pos="7151688" algn="l"/>
                <a:tab pos="7600950" algn="l"/>
                <a:tab pos="8050213" algn="l"/>
                <a:tab pos="8499475" algn="l"/>
                <a:tab pos="8948738" algn="l"/>
                <a:tab pos="9398000" algn="l"/>
                <a:tab pos="9847263" algn="l"/>
                <a:tab pos="10296525" algn="l"/>
                <a:tab pos="10753725" algn="l"/>
                <a:tab pos="10753725" algn="l"/>
                <a:tab pos="10755313" algn="l"/>
                <a:tab pos="10756900" algn="l"/>
                <a:tab pos="10758488" algn="l"/>
                <a:tab pos="10760075" algn="l"/>
                <a:tab pos="10761663" algn="l"/>
                <a:tab pos="10763250" algn="l"/>
                <a:tab pos="10764838" algn="l"/>
              </a:tabLst>
            </a:pPr>
            <a:endParaRPr lang="es-VE" sz="2400"/>
          </a:p>
        </p:txBody>
      </p:sp>
      <p:sp>
        <p:nvSpPr>
          <p:cNvPr id="50179" name="Text Box 3"/>
          <p:cNvSpPr txBox="1">
            <a:spLocks noChangeArrowheads="1"/>
          </p:cNvSpPr>
          <p:nvPr/>
        </p:nvSpPr>
        <p:spPr bwMode="auto">
          <a:xfrm>
            <a:off x="503238" y="287338"/>
            <a:ext cx="9431337" cy="576262"/>
          </a:xfrm>
          <a:prstGeom prst="rect">
            <a:avLst/>
          </a:prstGeom>
          <a:noFill/>
          <a:ln w="9525" cap="flat">
            <a:noFill/>
            <a:round/>
            <a:headEnd/>
            <a:tailEnd/>
          </a:ln>
          <a:effectLst/>
        </p:spPr>
        <p:txBody>
          <a:bodyPr lIns="0" tIns="248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ea typeface="DejaVu Sans" charset="0"/>
                <a:cs typeface="DejaVu Sans" charset="0"/>
              </a:rPr>
              <a:t>REFERENTES ÉTICOS Y PROCESOS INDISPENSABLES</a:t>
            </a:r>
          </a:p>
        </p:txBody>
      </p:sp>
      <p:pic>
        <p:nvPicPr>
          <p:cNvPr id="50180" name="Picture 4"/>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51202" name="Rectangle 2"/>
          <p:cNvSpPr>
            <a:spLocks noGrp="1" noChangeArrowheads="1"/>
          </p:cNvSpPr>
          <p:nvPr>
            <p:ph idx="1"/>
          </p:nvPr>
        </p:nvSpPr>
        <p:spPr>
          <a:xfrm>
            <a:off x="287338" y="1295400"/>
            <a:ext cx="9432925" cy="5400675"/>
          </a:xfrm>
          <a:ln/>
        </p:spPr>
        <p:txBody>
          <a:bodyPr tIns="23040"/>
          <a:lstStyle/>
          <a:p>
            <a:pPr marL="431800" indent="33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600"/>
          </a:p>
          <a:p>
            <a:pPr marL="431800" indent="33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Los temas indispensables surgen  fundamentalmente de los principios y preceptos establecidos en la Constitución de la República Bolivariana de Venezuela, ya que la misma nos encuentra como ciudadanos y ciudadanas de una misma sociedad y nación. Además de este consenso social expuesto en nuestra Constitución y en las leyes, se tomaron en consideraciones ineludibles de los y las estudiantes de educación media, los resultados de la Consulta Nacional por la Calidad Educativa y recomendaciones de docentes, así como otros estudiosos y estudiosas de la educación y organizaciones internacionales.</a:t>
            </a:r>
          </a:p>
        </p:txBody>
      </p:sp>
      <p:sp>
        <p:nvSpPr>
          <p:cNvPr id="51203" name="Text Box 3"/>
          <p:cNvSpPr txBox="1">
            <a:spLocks noChangeArrowheads="1"/>
          </p:cNvSpPr>
          <p:nvPr/>
        </p:nvSpPr>
        <p:spPr bwMode="auto">
          <a:xfrm>
            <a:off x="719138" y="576263"/>
            <a:ext cx="8856662" cy="738187"/>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3200" b="1">
                <a:solidFill>
                  <a:srgbClr val="000000"/>
                </a:solidFill>
                <a:ea typeface="DejaVu Sans" charset="0"/>
                <a:cs typeface="DejaVu Sans" charset="0"/>
              </a:rPr>
              <a:t>TEMAS INDISPENSABLES</a:t>
            </a:r>
          </a:p>
        </p:txBody>
      </p:sp>
      <p:pic>
        <p:nvPicPr>
          <p:cNvPr id="51204" name="Picture 4"/>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52226" name="Rectangle 2"/>
          <p:cNvSpPr>
            <a:spLocks noGrp="1" noChangeArrowheads="1"/>
          </p:cNvSpPr>
          <p:nvPr>
            <p:ph idx="1"/>
          </p:nvPr>
        </p:nvSpPr>
        <p:spPr>
          <a:xfrm>
            <a:off x="647700" y="1223963"/>
            <a:ext cx="9072563" cy="5903912"/>
          </a:xfrm>
          <a:ln/>
        </p:spPr>
        <p:txBody>
          <a:bodyPr tIns="23040"/>
          <a:lstStyle/>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Se proponen:</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1.Democracia participativa y protagónica, en un estado de derecho y de   justicia. Igualdad, no discriminación y justicia social. Derechos humanos. Equidad de género.</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2.La sociedad multiétnica y pluricultural, diversidad e interculturalidad, patrimonio y creación cultural.</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3.Independencia, soberanía y autodeterminación de los pueblos. Mundo multipolar.</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4. Ideario bolivariano. Unidad latinoamericana y caribeña.</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5.Conocimiento del espacio geográfico e historia de venezuela. Procesos económicos  y sociales. Conformación de la población. Las familias y comunidades.</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600"/>
              <a:t>6. Preservación de la vida en el planeta, salud y buen vivir.</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sz="2600"/>
          </a:p>
        </p:txBody>
      </p:sp>
      <p:sp>
        <p:nvSpPr>
          <p:cNvPr id="52227" name="Text Box 3"/>
          <p:cNvSpPr txBox="1">
            <a:spLocks noChangeArrowheads="1"/>
          </p:cNvSpPr>
          <p:nvPr/>
        </p:nvSpPr>
        <p:spPr bwMode="auto">
          <a:xfrm>
            <a:off x="287338" y="269875"/>
            <a:ext cx="9361487" cy="738188"/>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latin typeface="Calibri" pitchFamily="32" charset="0"/>
                <a:ea typeface="DejaVu Sans" charset="0"/>
                <a:cs typeface="DejaVu Sans" charset="0"/>
              </a:rPr>
              <a:t>TEMAS INDISPENSABLES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latin typeface="Calibri" pitchFamily="32" charset="0"/>
                <a:ea typeface="DejaVu Sans" charset="0"/>
                <a:cs typeface="DejaVu Sans" charset="0"/>
              </a:rPr>
              <a:t>DESDE CRBV-LOE Y LA CONSULTA</a:t>
            </a:r>
            <a:r>
              <a:rPr lang="es-VE" sz="2000" b="1">
                <a:solidFill>
                  <a:srgbClr val="000000"/>
                </a:solidFill>
                <a:latin typeface="Calibri" pitchFamily="32" charset="0"/>
                <a:ea typeface="DejaVu Sans" charset="0"/>
                <a:cs typeface="DejaVu Sans" charset="0"/>
              </a:rPr>
              <a:t> </a:t>
            </a:r>
          </a:p>
        </p:txBody>
      </p:sp>
      <p:pic>
        <p:nvPicPr>
          <p:cNvPr id="52228" name="Picture 4"/>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idx="1"/>
          </p:nvPr>
        </p:nvSpPr>
        <p:spPr>
          <a:xfrm>
            <a:off x="431800" y="1295400"/>
            <a:ext cx="9247188" cy="5938838"/>
          </a:xfrm>
          <a:ln/>
        </p:spPr>
        <p:txBody>
          <a:bodyPr tIns="23040"/>
          <a:lstStyle/>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7. Petróleo y energía</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8. Ciencia, tecnología e innovación</a:t>
            </a:r>
          </a:p>
          <a:p>
            <a:pPr marL="431800" indent="-287338">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9.Adolescencia y juventud. Sexualidad responsable y placentera. Educación vial.</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10. Actividad física, deporte y recreación</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11.Seguridad y soberanía alimentaria</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12.Proceso social de trabajo</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13. Defensa integral de la nación</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3200"/>
              <a:t>14.Comunicación y medios de comunicación</a:t>
            </a:r>
          </a:p>
        </p:txBody>
      </p:sp>
      <p:sp>
        <p:nvSpPr>
          <p:cNvPr id="53250" name="Text Box 2"/>
          <p:cNvSpPr txBox="1">
            <a:spLocks noChangeArrowheads="1"/>
          </p:cNvSpPr>
          <p:nvPr/>
        </p:nvSpPr>
        <p:spPr bwMode="auto">
          <a:xfrm>
            <a:off x="822325" y="287338"/>
            <a:ext cx="8856663" cy="738187"/>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800" b="1">
                <a:solidFill>
                  <a:srgbClr val="000000"/>
                </a:solidFill>
                <a:latin typeface="Calibri" pitchFamily="32" charset="0"/>
                <a:ea typeface="DejaVu Sans" charset="0"/>
                <a:cs typeface="DejaVu Sans" charset="0"/>
              </a:rPr>
              <a:t>14 TEMAS INDISPENSABLES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800" b="1">
                <a:solidFill>
                  <a:srgbClr val="000000"/>
                </a:solidFill>
                <a:latin typeface="Calibri" pitchFamily="32" charset="0"/>
                <a:ea typeface="DejaVu Sans" charset="0"/>
                <a:cs typeface="DejaVu Sans" charset="0"/>
              </a:rPr>
              <a:t>DESDE CRBV-LOE Y LA CONSULTA</a:t>
            </a:r>
          </a:p>
        </p:txBody>
      </p:sp>
      <p:pic>
        <p:nvPicPr>
          <p:cNvPr id="53251"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503238" y="590550"/>
            <a:ext cx="9072562" cy="541338"/>
          </a:xfrm>
          <a:prstGeom prst="rect">
            <a:avLst/>
          </a:prstGeom>
          <a:noFill/>
          <a:ln w="9525" cap="flat">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800" b="1">
                <a:solidFill>
                  <a:srgbClr val="000000"/>
                </a:solidFill>
                <a:latin typeface="Calibri" pitchFamily="32" charset="0"/>
                <a:ea typeface="DejaVu Sans" charset="0"/>
                <a:cs typeface="DejaVu Sans" charset="0"/>
              </a:rPr>
              <a:t>TEMAS INDISPENSABLES</a:t>
            </a:r>
            <a:br>
              <a:rPr lang="es-VE" sz="2800" b="1">
                <a:solidFill>
                  <a:srgbClr val="000000"/>
                </a:solidFill>
                <a:latin typeface="Calibri" pitchFamily="32" charset="0"/>
                <a:ea typeface="DejaVu Sans" charset="0"/>
                <a:cs typeface="DejaVu Sans" charset="0"/>
              </a:rPr>
            </a:br>
            <a:endParaRPr lang="es-VE" sz="2800" b="1">
              <a:solidFill>
                <a:srgbClr val="000000"/>
              </a:solidFill>
              <a:latin typeface="Calibri" pitchFamily="32" charset="0"/>
              <a:ea typeface="DejaVu Sans" charset="0"/>
              <a:cs typeface="DejaVu Sans" charset="0"/>
            </a:endParaRPr>
          </a:p>
        </p:txBody>
      </p:sp>
      <p:sp>
        <p:nvSpPr>
          <p:cNvPr id="54274" name="Text Box 2"/>
          <p:cNvSpPr txBox="1">
            <a:spLocks noChangeArrowheads="1"/>
          </p:cNvSpPr>
          <p:nvPr/>
        </p:nvSpPr>
        <p:spPr bwMode="auto">
          <a:xfrm>
            <a:off x="276225" y="922338"/>
            <a:ext cx="9526588" cy="5830887"/>
          </a:xfrm>
          <a:prstGeom prst="rect">
            <a:avLst/>
          </a:prstGeom>
          <a:noFill/>
          <a:ln w="9525" cap="flat">
            <a:noFill/>
            <a:round/>
            <a:headEnd/>
            <a:tailEnd/>
          </a:ln>
          <a:effectLst/>
        </p:spPr>
        <p:txBody>
          <a:bodyPr/>
          <a:lstStyle/>
          <a:p>
            <a:pPr marL="73025" indent="-44450" algn="just">
              <a:lnSpc>
                <a:spcPct val="100000"/>
              </a:lnSpc>
              <a:spcBef>
                <a:spcPts val="450"/>
              </a:spcBef>
              <a:buClrTx/>
              <a:buFontTx/>
              <a:buNone/>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endParaRPr lang="es-VE" sz="2800">
              <a:solidFill>
                <a:srgbClr val="000000"/>
              </a:solidFill>
              <a:ea typeface="DejaVu Sans" charset="0"/>
              <a:cs typeface="DejaVu Sans" charset="0"/>
            </a:endParaRPr>
          </a:p>
          <a:p>
            <a:pPr marL="263525" indent="-234950" algn="just">
              <a:lnSpc>
                <a:spcPct val="100000"/>
              </a:lnSpc>
              <a:spcBef>
                <a:spcPts val="450"/>
              </a:spcBef>
              <a:buSzPct val="45000"/>
              <a:buFont typeface="StarSymbol" charset="0"/>
              <a:buChar char="●"/>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r>
              <a:rPr lang="es-VE" sz="2800">
                <a:solidFill>
                  <a:srgbClr val="000000"/>
                </a:solidFill>
                <a:ea typeface="DejaVu Sans" charset="0"/>
                <a:cs typeface="DejaVu Sans" charset="0"/>
              </a:rPr>
              <a:t>Son Temas acerca de los cuales toda ciudadana y ciudadano debe conocer. </a:t>
            </a:r>
          </a:p>
          <a:p>
            <a:pPr marL="73025" indent="-44450" algn="just">
              <a:lnSpc>
                <a:spcPct val="100000"/>
              </a:lnSpc>
              <a:spcBef>
                <a:spcPts val="450"/>
              </a:spcBef>
              <a:buClrTx/>
              <a:buFontTx/>
              <a:buNone/>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endParaRPr lang="es-VE" sz="2800">
              <a:solidFill>
                <a:srgbClr val="000000"/>
              </a:solidFill>
              <a:ea typeface="DejaVu Sans" charset="0"/>
              <a:cs typeface="DejaVu Sans" charset="0"/>
            </a:endParaRPr>
          </a:p>
          <a:p>
            <a:pPr marL="263525" indent="-193675" algn="just">
              <a:lnSpc>
                <a:spcPct val="100000"/>
              </a:lnSpc>
              <a:spcBef>
                <a:spcPts val="450"/>
              </a:spcBef>
              <a:buSzPct val="45000"/>
              <a:buFont typeface="StarSymbol" charset="0"/>
              <a:buChar char="●"/>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r>
              <a:rPr lang="es-VE" sz="2800">
                <a:solidFill>
                  <a:srgbClr val="000000"/>
                </a:solidFill>
                <a:ea typeface="DejaVu Sans" charset="0"/>
                <a:cs typeface="DejaVu Sans" charset="0"/>
              </a:rPr>
              <a:t>Permiten reorganizar de manera permanente ideas y conocimientos que son útiles y relevantes más allá del ámbito escolar en el ejercicio de la ciudadanía en el hogar, la comunidad, la región y la nación.  </a:t>
            </a:r>
          </a:p>
          <a:p>
            <a:pPr marL="73025" indent="-44450" algn="just">
              <a:lnSpc>
                <a:spcPct val="100000"/>
              </a:lnSpc>
              <a:spcBef>
                <a:spcPts val="450"/>
              </a:spcBef>
              <a:buClrTx/>
              <a:buFontTx/>
              <a:buNone/>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endParaRPr lang="es-VE" sz="2800">
              <a:solidFill>
                <a:srgbClr val="000000"/>
              </a:solidFill>
              <a:ea typeface="DejaVu Sans" charset="0"/>
              <a:cs typeface="DejaVu Sans" charset="0"/>
            </a:endParaRPr>
          </a:p>
          <a:p>
            <a:pPr marL="263525" indent="-193675" algn="just">
              <a:lnSpc>
                <a:spcPct val="100000"/>
              </a:lnSpc>
              <a:spcBef>
                <a:spcPts val="450"/>
              </a:spcBef>
              <a:buSzPct val="45000"/>
              <a:buFont typeface="StarSymbol" charset="0"/>
              <a:buChar char="●"/>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r>
              <a:rPr lang="es-VE" sz="2800">
                <a:solidFill>
                  <a:srgbClr val="000000"/>
                </a:solidFill>
                <a:ea typeface="DejaVu Sans" charset="0"/>
                <a:cs typeface="DejaVu Sans" charset="0"/>
              </a:rPr>
              <a:t>Desde ellos se desprenden, integran, interrelacionan y asocian las áreas de formación, dándole sentido, esencia, significado y relevancia al conocimiento que se aprende. </a:t>
            </a:r>
          </a:p>
          <a:p>
            <a:pPr marL="73025" indent="-44450" algn="just">
              <a:lnSpc>
                <a:spcPct val="100000"/>
              </a:lnSpc>
              <a:spcBef>
                <a:spcPts val="450"/>
              </a:spcBef>
              <a:buClrTx/>
              <a:buFontTx/>
              <a:buNone/>
              <a:tabLst>
                <a:tab pos="73025" algn="l"/>
                <a:tab pos="520700"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434513" algn="l"/>
              </a:tabLst>
            </a:pPr>
            <a:endParaRPr lang="es-VE" sz="2800">
              <a:solidFill>
                <a:srgbClr val="000000"/>
              </a:solidFill>
              <a:ea typeface="DejaVu Sans" charset="0"/>
              <a:cs typeface="DejaVu Sans" charset="0"/>
            </a:endParaRPr>
          </a:p>
        </p:txBody>
      </p:sp>
      <p:pic>
        <p:nvPicPr>
          <p:cNvPr id="54275"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15900" y="290513"/>
            <a:ext cx="9575800" cy="511175"/>
          </a:xfrm>
          <a:ln/>
        </p:spPr>
        <p:txBody>
          <a:bodyPr>
            <a:normAutofit/>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8194" name="Text Box 2"/>
          <p:cNvSpPr txBox="1">
            <a:spLocks noChangeArrowheads="1"/>
          </p:cNvSpPr>
          <p:nvPr/>
        </p:nvSpPr>
        <p:spPr bwMode="auto">
          <a:xfrm>
            <a:off x="295275" y="1079500"/>
            <a:ext cx="9359900" cy="5832475"/>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a:solidFill>
                  <a:srgbClr val="000000"/>
                </a:solidFill>
                <a:ea typeface="DejaVu Sans" charset="0"/>
                <a:cs typeface="DejaVu Sans" charset="0"/>
              </a:rPr>
              <a:t>Que el cambio curricular es un proceso integral, abierto y participativo, que abarca las ideas, fundamentos y conceptos inmersos en las prácticas educativas, los planes y programas de estudio, la organización de los centros educativos, las formas de gestión, la formación y condiciones de trabajo de las y los docentes, las relaciones entre los centros educativos, las familias y comunidades, entre otros factores fundamentales para garantizar una formación pertinente y de calidad.</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CONSIDERANDO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a:solidFill>
                  <a:srgbClr val="000000"/>
                </a:solidFill>
                <a:ea typeface="DejaVu Sans" charset="0"/>
                <a:cs typeface="DejaVu Sans" charset="0"/>
              </a:rPr>
              <a:t>Que las escuelas bolivarianas y los liceos bolivarianos constituyen un legado invalorable, cuyas alentadoras experiencias han abierto el camino en la construcción de una educación pública de calidad.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720725" y="735013"/>
            <a:ext cx="9070975" cy="901700"/>
          </a:xfrm>
          <a:ln/>
        </p:spPr>
        <p:txBody>
          <a:bodyPr tIns="15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1800" b="1"/>
              <a:t/>
            </a:r>
            <a:br>
              <a:rPr lang="es-VE" sz="1800" b="1"/>
            </a:br>
            <a:endParaRPr lang="es-VE" sz="1800" b="1"/>
          </a:p>
        </p:txBody>
      </p:sp>
      <p:sp>
        <p:nvSpPr>
          <p:cNvPr id="55298" name="Rectangle 2"/>
          <p:cNvSpPr>
            <a:spLocks noGrp="1" noChangeArrowheads="1"/>
          </p:cNvSpPr>
          <p:nvPr>
            <p:ph idx="1"/>
          </p:nvPr>
        </p:nvSpPr>
        <p:spPr>
          <a:xfrm>
            <a:off x="360363" y="144463"/>
            <a:ext cx="9431337" cy="6696075"/>
          </a:xfrm>
          <a:ln/>
        </p:spPr>
        <p:txBody>
          <a:bodyPr tIns="23040"/>
          <a:lstStyle/>
          <a:p>
            <a:pPr marL="93663" indent="0" algn="ctr">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600"/>
              <a:t>ÁREAS DE FORMACIÓN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1.	Acción Científica, Social  y Comunitaria.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2.	Arte y Patrimonio.</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3.	Ciencias Naturales.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4.	Actividad Física, Deporte y Recreación.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5.	Educación Física.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6.	Orientación  y Convivencia</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7.	Lengua.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8.	Lengua Extranjera.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9.	Matemática.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10.Memoria, Territorio y Ciudadanía.  </a:t>
            </a:r>
          </a:p>
          <a:p>
            <a:pPr marL="431800" indent="-287338" algn="just">
              <a:buClrTx/>
              <a:buSzPct val="45000"/>
              <a:buFontTx/>
              <a:buNone/>
              <a:tabLst>
                <a:tab pos="93663" algn="l"/>
                <a:tab pos="198438" algn="l"/>
                <a:tab pos="647700"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8985250" algn="l"/>
              </a:tabLst>
            </a:pPr>
            <a:r>
              <a:rPr lang="es-VE" sz="2800"/>
              <a:t>11. Producción de Bienes y Servicios. </a:t>
            </a:r>
          </a:p>
        </p:txBody>
      </p:sp>
      <p:pic>
        <p:nvPicPr>
          <p:cNvPr id="55299"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p:cNvGrpSpPr>
            <a:grpSpLocks/>
          </p:cNvGrpSpPr>
          <p:nvPr/>
        </p:nvGrpSpPr>
        <p:grpSpPr bwMode="auto">
          <a:xfrm>
            <a:off x="576263" y="396875"/>
            <a:ext cx="8915400" cy="6791325"/>
            <a:chOff x="363" y="250"/>
            <a:chExt cx="5616" cy="4278"/>
          </a:xfrm>
        </p:grpSpPr>
        <p:pic>
          <p:nvPicPr>
            <p:cNvPr id="56322" name="Picture 2"/>
            <p:cNvPicPr>
              <a:picLocks noChangeAspect="1" noChangeArrowheads="1"/>
            </p:cNvPicPr>
            <p:nvPr/>
          </p:nvPicPr>
          <p:blipFill>
            <a:blip r:embed="rId3" cstate="print"/>
            <a:srcRect l="4109" t="4810" r="60315" b="18040"/>
            <a:stretch>
              <a:fillRect/>
            </a:stretch>
          </p:blipFill>
          <p:spPr bwMode="auto">
            <a:xfrm>
              <a:off x="499" y="749"/>
              <a:ext cx="5480" cy="3779"/>
            </a:xfrm>
            <a:prstGeom prst="rect">
              <a:avLst/>
            </a:prstGeom>
            <a:noFill/>
            <a:ln w="9525" cap="flat">
              <a:noFill/>
              <a:round/>
              <a:headEnd/>
              <a:tailEnd/>
            </a:ln>
            <a:effectLst/>
          </p:spPr>
        </p:pic>
        <p:sp>
          <p:nvSpPr>
            <p:cNvPr id="56323" name="Rectangle 3"/>
            <p:cNvSpPr>
              <a:spLocks noChangeArrowheads="1"/>
            </p:cNvSpPr>
            <p:nvPr/>
          </p:nvSpPr>
          <p:spPr bwMode="auto">
            <a:xfrm>
              <a:off x="363" y="477"/>
              <a:ext cx="5616" cy="3983"/>
            </a:xfrm>
            <a:prstGeom prst="rect">
              <a:avLst/>
            </a:prstGeom>
            <a:noFill/>
            <a:ln w="9360" cap="flat">
              <a:solidFill>
                <a:srgbClr val="3465AF"/>
              </a:solidFill>
              <a:round/>
              <a:headEnd/>
              <a:tailEnd/>
            </a:ln>
            <a:effectLst/>
          </p:spPr>
          <p:txBody>
            <a:bodyPr wrap="none" anchor="ctr"/>
            <a:lstStyle/>
            <a:p>
              <a:endParaRPr lang="es-VE"/>
            </a:p>
          </p:txBody>
        </p:sp>
        <p:sp>
          <p:nvSpPr>
            <p:cNvPr id="56324" name="Text Box 4"/>
            <p:cNvSpPr txBox="1">
              <a:spLocks noChangeArrowheads="1"/>
            </p:cNvSpPr>
            <p:nvPr/>
          </p:nvSpPr>
          <p:spPr bwMode="auto">
            <a:xfrm>
              <a:off x="635" y="250"/>
              <a:ext cx="5162" cy="448"/>
            </a:xfrm>
            <a:prstGeom prst="rect">
              <a:avLst/>
            </a:prstGeom>
            <a:noFill/>
            <a:ln w="9525" cap="flat">
              <a:noFill/>
              <a:round/>
              <a:headEnd/>
              <a:tailEnd/>
            </a:ln>
            <a:effec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200" b="1">
                  <a:solidFill>
                    <a:srgbClr val="000000"/>
                  </a:solidFill>
                  <a:ea typeface="DejaVu Sans" charset="0"/>
                  <a:cs typeface="DejaVu Sans" charset="0"/>
                </a:rPr>
                <a:t>PROCESO DE CAMBIO CURRICULAR</a:t>
              </a:r>
            </a:p>
          </p:txBody>
        </p:sp>
        <p:sp>
          <p:nvSpPr>
            <p:cNvPr id="56325" name="Oval 5"/>
            <p:cNvSpPr>
              <a:spLocks noChangeArrowheads="1"/>
            </p:cNvSpPr>
            <p:nvPr/>
          </p:nvSpPr>
          <p:spPr bwMode="auto">
            <a:xfrm>
              <a:off x="658" y="953"/>
              <a:ext cx="4936" cy="3439"/>
            </a:xfrm>
            <a:prstGeom prst="ellipse">
              <a:avLst/>
            </a:prstGeom>
            <a:noFill/>
            <a:ln w="36000" cap="flat">
              <a:solidFill>
                <a:srgbClr val="3465AF"/>
              </a:solidFill>
              <a:round/>
              <a:headEnd/>
              <a:tailEnd/>
            </a:ln>
            <a:effectLst/>
          </p:spPr>
          <p:txBody>
            <a:bodyPr wrap="none" anchor="ctr"/>
            <a:lstStyle/>
            <a:p>
              <a:endParaRPr lang="es-VE"/>
            </a:p>
          </p:txBody>
        </p:sp>
        <p:pic>
          <p:nvPicPr>
            <p:cNvPr id="56326" name="Picture 6"/>
            <p:cNvPicPr>
              <a:picLocks noChangeAspect="1" noChangeArrowheads="1"/>
            </p:cNvPicPr>
            <p:nvPr/>
          </p:nvPicPr>
          <p:blipFill>
            <a:blip r:embed="rId4" cstate="print"/>
            <a:srcRect/>
            <a:stretch>
              <a:fillRect/>
            </a:stretch>
          </p:blipFill>
          <p:spPr bwMode="auto">
            <a:xfrm>
              <a:off x="1002" y="796"/>
              <a:ext cx="4257" cy="830"/>
            </a:xfrm>
            <a:prstGeom prst="rect">
              <a:avLst/>
            </a:prstGeom>
            <a:noFill/>
            <a:ln w="9525" cap="flat">
              <a:noFill/>
              <a:round/>
              <a:headEnd/>
              <a:tailEnd/>
            </a:ln>
            <a:effectLst/>
          </p:spPr>
        </p:pic>
        <p:sp>
          <p:nvSpPr>
            <p:cNvPr id="56327" name="Oval 7"/>
            <p:cNvSpPr>
              <a:spLocks noChangeArrowheads="1"/>
            </p:cNvSpPr>
            <p:nvPr/>
          </p:nvSpPr>
          <p:spPr bwMode="auto">
            <a:xfrm>
              <a:off x="884" y="1429"/>
              <a:ext cx="4527" cy="2940"/>
            </a:xfrm>
            <a:prstGeom prst="ellipse">
              <a:avLst/>
            </a:prstGeom>
            <a:noFill/>
            <a:ln w="36000" cap="flat">
              <a:solidFill>
                <a:srgbClr val="3465AF"/>
              </a:solidFill>
              <a:round/>
              <a:headEnd/>
              <a:tailEnd/>
            </a:ln>
            <a:effectLst/>
          </p:spPr>
          <p:txBody>
            <a:bodyPr wrap="none" anchor="ctr"/>
            <a:lstStyle/>
            <a:p>
              <a:endParaRPr lang="es-VE"/>
            </a:p>
          </p:txBody>
        </p:sp>
        <p:pic>
          <p:nvPicPr>
            <p:cNvPr id="56328" name="Picture 8"/>
            <p:cNvPicPr>
              <a:picLocks noChangeAspect="1" noChangeArrowheads="1"/>
            </p:cNvPicPr>
            <p:nvPr/>
          </p:nvPicPr>
          <p:blipFill>
            <a:blip r:embed="rId5" cstate="print"/>
            <a:srcRect/>
            <a:stretch>
              <a:fillRect/>
            </a:stretch>
          </p:blipFill>
          <p:spPr bwMode="auto">
            <a:xfrm>
              <a:off x="2054" y="1281"/>
              <a:ext cx="2274" cy="262"/>
            </a:xfrm>
            <a:prstGeom prst="rect">
              <a:avLst/>
            </a:prstGeom>
            <a:noFill/>
            <a:ln w="9525" cap="flat">
              <a:noFill/>
              <a:round/>
              <a:headEnd/>
              <a:tailEnd/>
            </a:ln>
            <a:effectLst/>
          </p:spPr>
        </p:pic>
        <p:sp>
          <p:nvSpPr>
            <p:cNvPr id="56329" name="Oval 9"/>
            <p:cNvSpPr>
              <a:spLocks noChangeArrowheads="1"/>
            </p:cNvSpPr>
            <p:nvPr/>
          </p:nvSpPr>
          <p:spPr bwMode="auto">
            <a:xfrm>
              <a:off x="1429" y="1905"/>
              <a:ext cx="3560" cy="2444"/>
            </a:xfrm>
            <a:prstGeom prst="ellipse">
              <a:avLst/>
            </a:prstGeom>
            <a:noFill/>
            <a:ln w="36000" cap="flat">
              <a:solidFill>
                <a:srgbClr val="3465AF"/>
              </a:solidFill>
              <a:round/>
              <a:headEnd/>
              <a:tailEnd/>
            </a:ln>
            <a:effectLst/>
          </p:spPr>
          <p:txBody>
            <a:bodyPr wrap="none" anchor="ctr"/>
            <a:lstStyle/>
            <a:p>
              <a:endParaRPr lang="es-VE"/>
            </a:p>
          </p:txBody>
        </p:sp>
        <p:pic>
          <p:nvPicPr>
            <p:cNvPr id="56330" name="Picture 10"/>
            <p:cNvPicPr>
              <a:picLocks noChangeAspect="1" noChangeArrowheads="1"/>
            </p:cNvPicPr>
            <p:nvPr/>
          </p:nvPicPr>
          <p:blipFill>
            <a:blip r:embed="rId6" cstate="print"/>
            <a:srcRect/>
            <a:stretch>
              <a:fillRect/>
            </a:stretch>
          </p:blipFill>
          <p:spPr bwMode="auto">
            <a:xfrm>
              <a:off x="2075" y="1746"/>
              <a:ext cx="2177" cy="310"/>
            </a:xfrm>
            <a:prstGeom prst="rect">
              <a:avLst/>
            </a:prstGeom>
            <a:noFill/>
            <a:ln w="9525" cap="flat">
              <a:noFill/>
              <a:round/>
              <a:headEnd/>
              <a:tailEnd/>
            </a:ln>
            <a:effectLst/>
          </p:spPr>
        </p:pic>
        <p:sp>
          <p:nvSpPr>
            <p:cNvPr id="56331" name="Oval 11"/>
            <p:cNvSpPr>
              <a:spLocks noChangeArrowheads="1"/>
            </p:cNvSpPr>
            <p:nvPr/>
          </p:nvSpPr>
          <p:spPr bwMode="auto">
            <a:xfrm>
              <a:off x="1837" y="2359"/>
              <a:ext cx="2804" cy="1991"/>
            </a:xfrm>
            <a:prstGeom prst="ellipse">
              <a:avLst/>
            </a:prstGeom>
            <a:noFill/>
            <a:ln w="36000" cap="flat">
              <a:solidFill>
                <a:srgbClr val="3465AF"/>
              </a:solidFill>
              <a:round/>
              <a:headEnd/>
              <a:tailEnd/>
            </a:ln>
            <a:effectLst/>
          </p:spPr>
          <p:txBody>
            <a:bodyPr wrap="none" anchor="ctr"/>
            <a:lstStyle/>
            <a:p>
              <a:endParaRPr lang="es-VE"/>
            </a:p>
          </p:txBody>
        </p:sp>
        <p:pic>
          <p:nvPicPr>
            <p:cNvPr id="56332" name="Picture 12"/>
            <p:cNvPicPr>
              <a:picLocks noChangeAspect="1" noChangeArrowheads="1"/>
            </p:cNvPicPr>
            <p:nvPr/>
          </p:nvPicPr>
          <p:blipFill>
            <a:blip r:embed="rId7" cstate="print"/>
            <a:srcRect/>
            <a:stretch>
              <a:fillRect/>
            </a:stretch>
          </p:blipFill>
          <p:spPr bwMode="auto">
            <a:xfrm>
              <a:off x="2125" y="2203"/>
              <a:ext cx="2237" cy="398"/>
            </a:xfrm>
            <a:prstGeom prst="rect">
              <a:avLst/>
            </a:prstGeom>
            <a:noFill/>
            <a:ln w="9525" cap="flat">
              <a:noFill/>
              <a:round/>
              <a:headEnd/>
              <a:tailEnd/>
            </a:ln>
            <a:effectLst/>
          </p:spPr>
        </p:pic>
        <p:sp>
          <p:nvSpPr>
            <p:cNvPr id="56333" name="Text Box 13"/>
            <p:cNvSpPr txBox="1">
              <a:spLocks noChangeArrowheads="1"/>
            </p:cNvSpPr>
            <p:nvPr/>
          </p:nvSpPr>
          <p:spPr bwMode="auto">
            <a:xfrm>
              <a:off x="1898" y="2647"/>
              <a:ext cx="2662" cy="1494"/>
            </a:xfrm>
            <a:prstGeom prst="rect">
              <a:avLst/>
            </a:prstGeom>
            <a:noFill/>
            <a:ln w="9525" cap="flat">
              <a:noFill/>
              <a:round/>
              <a:headEnd/>
              <a:tailEnd/>
            </a:ln>
            <a:effectLst/>
          </p:spPr>
          <p:txBody>
            <a:bodyPr wrap="none"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TEMA GENERADOR</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TEJIDO TEMÁTICO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DejaVu Sans" charset="0"/>
                  <a:cs typeface="DejaVu Sans" charset="0"/>
                </a:rPr>
                <a:t>REFERENTES TEÓRICO-PRÁCTICOS</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Calibri" pitchFamily="32" charset="0"/>
                  <a:cs typeface="Calibri" pitchFamily="32" charset="0"/>
                </a:rPr>
                <a:t>TEMAS DE CONCEPTUALIZACIÓN,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Calibri" pitchFamily="32" charset="0"/>
                  <a:cs typeface="Calibri" pitchFamily="32" charset="0"/>
                </a:rPr>
                <a:t>GENERALIZACIÓN Y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b="1">
                  <a:solidFill>
                    <a:srgbClr val="000000"/>
                  </a:solidFill>
                  <a:ea typeface="Calibri" pitchFamily="32" charset="0"/>
                  <a:cs typeface="Calibri" pitchFamily="32" charset="0"/>
                </a:rPr>
                <a:t>SISTEMATIZACIÓN</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VE">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VE">
                <a:solidFill>
                  <a:srgbClr val="000000"/>
                </a:solidFill>
                <a:ea typeface="DejaVu Sans" charset="0"/>
                <a:cs typeface="DejaVu Sans"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VE">
                <a:solidFill>
                  <a:srgbClr val="000000"/>
                </a:solidFill>
                <a:ea typeface="DejaVu Sans" charset="0"/>
                <a:cs typeface="DejaVu Sans"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503238" y="431800"/>
            <a:ext cx="9070975" cy="792163"/>
          </a:xfrm>
          <a:ln/>
        </p:spPr>
        <p:txBody>
          <a:bodyPr tIns="230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800" b="1"/>
              <a:t>TEMAS GENERADORES </a:t>
            </a:r>
          </a:p>
        </p:txBody>
      </p:sp>
      <p:sp>
        <p:nvSpPr>
          <p:cNvPr id="57346" name="Rectangle 2"/>
          <p:cNvSpPr>
            <a:spLocks noGrp="1" noChangeArrowheads="1"/>
          </p:cNvSpPr>
          <p:nvPr>
            <p:ph idx="1"/>
          </p:nvPr>
        </p:nvSpPr>
        <p:spPr>
          <a:xfrm>
            <a:off x="503238" y="1439863"/>
            <a:ext cx="9144000" cy="5011737"/>
          </a:xfrm>
          <a:ln/>
        </p:spPr>
        <p:txBody>
          <a:bodyPr/>
          <a:lstStyle/>
          <a:p>
            <a:pPr marL="74613" indent="0" algn="just">
              <a:buClrTx/>
              <a:buSzPct val="45000"/>
              <a:buFontTx/>
              <a:buNone/>
              <a:tabLst>
                <a:tab pos="74613" algn="l"/>
                <a:tab pos="179388"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8985250" algn="l"/>
              </a:tabLst>
            </a:pPr>
            <a:endParaRPr lang="es-VE" sz="2400"/>
          </a:p>
          <a:p>
            <a:pPr marL="74613" indent="0" algn="just">
              <a:buClrTx/>
              <a:buSzPct val="45000"/>
              <a:buFontTx/>
              <a:buNone/>
              <a:tabLst>
                <a:tab pos="74613" algn="l"/>
                <a:tab pos="179388"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8985250" algn="l"/>
              </a:tabLst>
            </a:pPr>
            <a:r>
              <a:rPr lang="es-VE" sz="2400"/>
              <a:t>Son Temas que generan aprendizajes con sentido y pertinencia con respecto a los temas indispensables y a través de las experiencias  indispensables planificadas. </a:t>
            </a:r>
          </a:p>
          <a:p>
            <a:pPr marL="74613" indent="0" algn="just">
              <a:buClrTx/>
              <a:buSzPct val="45000"/>
              <a:buFontTx/>
              <a:buNone/>
              <a:tabLst>
                <a:tab pos="74613" algn="l"/>
                <a:tab pos="179388"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8985250" algn="l"/>
              </a:tabLst>
            </a:pPr>
            <a:endParaRPr lang="es-VE" sz="2400"/>
          </a:p>
          <a:p>
            <a:pPr marL="74613" indent="0" algn="just">
              <a:buClrTx/>
              <a:buSzPct val="45000"/>
              <a:buFontTx/>
              <a:buNone/>
              <a:tabLst>
                <a:tab pos="74613" algn="l"/>
                <a:tab pos="179388"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8985250" algn="l"/>
              </a:tabLst>
            </a:pPr>
            <a:r>
              <a:rPr lang="es-VE" sz="2400"/>
              <a:t>El tema generador enlaza al tema indispensable con los referentes teórico-prácticos de cada área de formación a través de un tejido temático que permite, por un lado, comprender el tema generador y por otro lado, familiarizarse, estudiar, profundizar y aplicar los conocimientos del área. </a:t>
            </a:r>
          </a:p>
        </p:txBody>
      </p:sp>
      <p:pic>
        <p:nvPicPr>
          <p:cNvPr id="57347" name="Picture 3"/>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503238" y="576263"/>
            <a:ext cx="9072562" cy="6983412"/>
          </a:xfrm>
          <a:prstGeom prst="rect">
            <a:avLst/>
          </a:prstGeom>
          <a:noFill/>
          <a:ln w="9525" cap="flat">
            <a:noFill/>
            <a:round/>
            <a:headEnd/>
            <a:tailEnd/>
          </a:ln>
          <a:effectLst/>
        </p:spPr>
        <p:txBody>
          <a:bodyPr/>
          <a:lstStyle/>
          <a:p>
            <a:pPr marL="60325" indent="-41275" algn="ctr">
              <a:lnSpc>
                <a:spcPct val="100000"/>
              </a:lnSpc>
              <a:spcBef>
                <a:spcPts val="550"/>
              </a:spcBef>
              <a:buClrTx/>
              <a:buFontTx/>
              <a:buNone/>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r>
              <a:rPr lang="es-VE" sz="2600" b="1">
                <a:solidFill>
                  <a:srgbClr val="000000"/>
                </a:solidFill>
                <a:latin typeface="Calibri" pitchFamily="32" charset="0"/>
                <a:ea typeface="DejaVu Sans" charset="0"/>
                <a:cs typeface="DejaVu Sans" charset="0"/>
              </a:rPr>
              <a:t> TEJIDO TEMÁTICO</a:t>
            </a:r>
          </a:p>
          <a:p>
            <a:pPr marL="41275" indent="-22225" algn="just">
              <a:lnSpc>
                <a:spcPct val="100000"/>
              </a:lnSpc>
              <a:spcBef>
                <a:spcPts val="550"/>
              </a:spcBef>
              <a:buFont typeface="Wingdings" charset="2"/>
              <a:buChar char=""/>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r>
              <a:rPr lang="es-VE" sz="2200">
                <a:solidFill>
                  <a:srgbClr val="000000"/>
                </a:solidFill>
                <a:latin typeface="Calibri" pitchFamily="32" charset="0"/>
                <a:ea typeface="DejaVu Sans" charset="0"/>
                <a:cs typeface="DejaVu Sans" charset="0"/>
              </a:rPr>
              <a:t>El tejido temático permite desarrollar los contenidos necesarios, dando significado al estudio del tema generador. </a:t>
            </a:r>
          </a:p>
          <a:p>
            <a:pPr marL="41275" indent="-22225" algn="just">
              <a:lnSpc>
                <a:spcPct val="100000"/>
              </a:lnSpc>
              <a:spcBef>
                <a:spcPts val="550"/>
              </a:spcBef>
              <a:buFont typeface="Wingdings" charset="2"/>
              <a:buChar char=""/>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r>
              <a:rPr lang="es-VE" sz="2200">
                <a:solidFill>
                  <a:srgbClr val="000000"/>
                </a:solidFill>
                <a:latin typeface="Calibri" pitchFamily="32" charset="0"/>
                <a:ea typeface="DejaVu Sans" charset="0"/>
                <a:cs typeface="DejaVu Sans" charset="0"/>
              </a:rPr>
              <a:t>Los tejidos temáticos que se presentan en cada tema generador NO SON CAMISAS DE FUERZA sino que, al contrario, permiten a los y las docentes, tomarlos como referencia para construir su planificación según el año, período de vida, las pertinencias anteriormente señaladas y los contextos propios.</a:t>
            </a:r>
          </a:p>
          <a:p>
            <a:pPr marL="41275" indent="-22225" algn="just">
              <a:lnSpc>
                <a:spcPct val="100000"/>
              </a:lnSpc>
              <a:spcBef>
                <a:spcPts val="550"/>
              </a:spcBef>
              <a:buFont typeface="Wingdings" charset="2"/>
              <a:buChar char=""/>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r>
              <a:rPr lang="es-VE" sz="2200">
                <a:solidFill>
                  <a:srgbClr val="000000"/>
                </a:solidFill>
                <a:latin typeface="Calibri" pitchFamily="32" charset="0"/>
                <a:ea typeface="DejaVu Sans" charset="0"/>
                <a:cs typeface="DejaVu Sans" charset="0"/>
              </a:rPr>
              <a:t>Cada docente puede seleccionar del tejido temático aspectos para, por ejemplo, familiarizar  a los y las estudiantes con contenidos nuevos, y poco a poco en el recorrido los va profundizando. </a:t>
            </a:r>
          </a:p>
          <a:p>
            <a:pPr marL="41275" indent="-22225" algn="just">
              <a:lnSpc>
                <a:spcPct val="100000"/>
              </a:lnSpc>
              <a:spcBef>
                <a:spcPts val="550"/>
              </a:spcBef>
              <a:buFont typeface="Wingdings" charset="2"/>
              <a:buChar char=""/>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r>
              <a:rPr lang="es-VE" sz="2200">
                <a:solidFill>
                  <a:srgbClr val="000000"/>
                </a:solidFill>
                <a:latin typeface="Calibri" pitchFamily="32" charset="0"/>
                <a:ea typeface="DejaVu Sans" charset="0"/>
                <a:cs typeface="DejaVu Sans" charset="0"/>
              </a:rPr>
              <a:t>Es aquí donde se potencian las habilidades pedagógicas y didácticas de los profesores y las profesoras para considerar las características propias de los distintos grupos de estudiantes con los que está trabajando, la edad, las individualidades y el contexto.  </a:t>
            </a:r>
          </a:p>
          <a:p>
            <a:pPr marL="69850" indent="-41275" algn="just">
              <a:lnSpc>
                <a:spcPct val="100000"/>
              </a:lnSpc>
              <a:spcBef>
                <a:spcPts val="550"/>
              </a:spcBef>
              <a:buClrTx/>
              <a:buFontTx/>
              <a:buNone/>
              <a:tabLst>
                <a:tab pos="60325" algn="l"/>
                <a:tab pos="508000" algn="l"/>
                <a:tab pos="957263" algn="l"/>
                <a:tab pos="1406525" algn="l"/>
                <a:tab pos="1855788" algn="l"/>
                <a:tab pos="2305050" algn="l"/>
                <a:tab pos="2754313" algn="l"/>
                <a:tab pos="3203575" algn="l"/>
                <a:tab pos="3652838" algn="l"/>
                <a:tab pos="4102100" algn="l"/>
                <a:tab pos="4551363" algn="l"/>
                <a:tab pos="5000625" algn="l"/>
                <a:tab pos="5449888" algn="l"/>
                <a:tab pos="5899150" algn="l"/>
                <a:tab pos="6348413" algn="l"/>
                <a:tab pos="6797675" algn="l"/>
                <a:tab pos="7246938" algn="l"/>
                <a:tab pos="7696200" algn="l"/>
                <a:tab pos="8145463" algn="l"/>
                <a:tab pos="8594725" algn="l"/>
                <a:tab pos="9043988" algn="l"/>
              </a:tabLst>
            </a:pPr>
            <a:endParaRPr lang="es-VE" sz="2200">
              <a:solidFill>
                <a:srgbClr val="000000"/>
              </a:solidFill>
              <a:latin typeface="Calibri" pitchFamily="32" charset="0"/>
              <a:ea typeface="DejaVu Sans" charset="0"/>
              <a:cs typeface="DejaVu Sans" charset="0"/>
            </a:endParaRPr>
          </a:p>
        </p:txBody>
      </p:sp>
      <p:pic>
        <p:nvPicPr>
          <p:cNvPr id="58370" name="Picture 2"/>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503238" y="287338"/>
            <a:ext cx="9072562" cy="7272337"/>
          </a:xfrm>
          <a:prstGeom prst="rect">
            <a:avLst/>
          </a:prstGeom>
          <a:noFill/>
          <a:ln w="9525" cap="flat">
            <a:noFill/>
            <a:round/>
            <a:headEnd/>
            <a:tailEnd/>
          </a:ln>
          <a:effectLst/>
        </p:spPr>
        <p:txBody>
          <a:bodyPr/>
          <a:lstStyle/>
          <a:p>
            <a:pPr marL="69850" indent="-41275" algn="ctr">
              <a:lnSpc>
                <a:spcPct val="100000"/>
              </a:lnSpc>
              <a:spcBef>
                <a:spcPts val="550"/>
              </a:spcBef>
              <a:buClrTx/>
              <a:buFontTx/>
              <a:buNone/>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r>
              <a:rPr lang="es-VE" sz="2800" b="1" u="sng">
                <a:solidFill>
                  <a:srgbClr val="000000"/>
                </a:solidFill>
                <a:latin typeface="Calibri" pitchFamily="32" charset="0"/>
                <a:ea typeface="DejaVu Sans" charset="0"/>
                <a:cs typeface="DejaVu Sans" charset="0"/>
              </a:rPr>
              <a:t>T</a:t>
            </a:r>
            <a:r>
              <a:rPr lang="es-VE" sz="2800" b="1">
                <a:solidFill>
                  <a:srgbClr val="000000"/>
                </a:solidFill>
                <a:latin typeface="Calibri" pitchFamily="32" charset="0"/>
                <a:ea typeface="DejaVu Sans" charset="0"/>
                <a:cs typeface="DejaVu Sans" charset="0"/>
              </a:rPr>
              <a:t>EMA GENERADOR – TEJIDO TEMÁTICO</a:t>
            </a:r>
          </a:p>
          <a:p>
            <a:pPr marL="69850" indent="-41275" algn="ctr">
              <a:lnSpc>
                <a:spcPct val="100000"/>
              </a:lnSpc>
              <a:spcBef>
                <a:spcPts val="550"/>
              </a:spcBef>
              <a:buClrTx/>
              <a:buFontTx/>
              <a:buNone/>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endParaRPr lang="es-VE" sz="2200">
              <a:solidFill>
                <a:srgbClr val="000000"/>
              </a:solidFill>
              <a:latin typeface="Calibri" pitchFamily="32" charset="0"/>
              <a:ea typeface="DejaVu Sans" charset="0"/>
              <a:cs typeface="DejaVu Sans" charset="0"/>
            </a:endParaRPr>
          </a:p>
          <a:p>
            <a:pPr marL="41275" indent="-12700" algn="just">
              <a:lnSpc>
                <a:spcPct val="100000"/>
              </a:lnSpc>
              <a:spcBef>
                <a:spcPts val="550"/>
              </a:spcBef>
              <a:buFont typeface="Wingdings" charset="2"/>
              <a:buChar char=""/>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r>
              <a:rPr lang="es-VE" sz="2200">
                <a:solidFill>
                  <a:srgbClr val="000000"/>
                </a:solidFill>
                <a:latin typeface="Calibri" pitchFamily="32" charset="0"/>
                <a:ea typeface="DejaVu Sans" charset="0"/>
                <a:cs typeface="DejaVu Sans" charset="0"/>
              </a:rPr>
              <a:t> Para que un tema GENERE aprendizaje, motivación, reflexión, asociación con lo previamente aprendido, debe partir de lo conocido, de lo concreto, de los objetos y sus relaciones, sus interconexiones, de sus regularidades en las experiencias de los y las estudiantes más allá de leyes y teorías preestablecidas como verdades absolutas. </a:t>
            </a:r>
          </a:p>
          <a:p>
            <a:pPr marL="41275" indent="-12700" algn="just">
              <a:lnSpc>
                <a:spcPct val="100000"/>
              </a:lnSpc>
              <a:spcBef>
                <a:spcPts val="550"/>
              </a:spcBef>
              <a:buFont typeface="Wingdings" charset="2"/>
              <a:buChar char=""/>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r>
              <a:rPr lang="es-VE" sz="2200">
                <a:solidFill>
                  <a:srgbClr val="000000"/>
                </a:solidFill>
                <a:latin typeface="Calibri" pitchFamily="32" charset="0"/>
                <a:ea typeface="DejaVu Sans" charset="0"/>
                <a:cs typeface="DejaVu Sans" charset="0"/>
              </a:rPr>
              <a:t>Comprender las leyes y teorías son parte del conocimiento (no determinantes del mismo) y sirven de apoyo para comprender la realidad. La práctica tradicional del estudio de asignaturas, materias y disciplinas utiliza la realidad para entender la teoría como fin en sí mismo. </a:t>
            </a:r>
          </a:p>
          <a:p>
            <a:pPr marL="41275" indent="-12700" algn="just">
              <a:lnSpc>
                <a:spcPct val="100000"/>
              </a:lnSpc>
              <a:spcBef>
                <a:spcPts val="550"/>
              </a:spcBef>
              <a:buFont typeface="Wingdings" charset="2"/>
              <a:buChar char=""/>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r>
              <a:rPr lang="es-VE" sz="2200">
                <a:solidFill>
                  <a:srgbClr val="000000"/>
                </a:solidFill>
                <a:latin typeface="Calibri" pitchFamily="32" charset="0"/>
                <a:ea typeface="DejaVu Sans" charset="0"/>
                <a:cs typeface="DejaVu Sans" charset="0"/>
              </a:rPr>
              <a:t>Es un reto pedagógico y curricular para la educación contemporánea que los sistemas de conocimientos, con sus teorías, leyes, modelos, entre otros, permitan comprender la realidad, la vida en todas sus dimensiones, siempre con los qué-s, por qué-s, para qué-s y cómo-s que están implicados.</a:t>
            </a:r>
          </a:p>
          <a:p>
            <a:pPr marL="68263" indent="-41275">
              <a:lnSpc>
                <a:spcPct val="100000"/>
              </a:lnSpc>
              <a:spcBef>
                <a:spcPts val="550"/>
              </a:spcBef>
              <a:buClrTx/>
              <a:buFontTx/>
              <a:buNone/>
              <a:tabLst>
                <a:tab pos="69850" algn="l"/>
                <a:tab pos="517525"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Lst>
            </a:pPr>
            <a:endParaRPr lang="es-VE" sz="2200">
              <a:solidFill>
                <a:srgbClr val="000000"/>
              </a:solidFill>
              <a:latin typeface="Calibri" pitchFamily="32" charset="0"/>
              <a:ea typeface="DejaVu Sans" charset="0"/>
              <a:cs typeface="DejaVu Sans" charset="0"/>
            </a:endParaRPr>
          </a:p>
        </p:txBody>
      </p:sp>
      <p:pic>
        <p:nvPicPr>
          <p:cNvPr id="59394" name="Picture 2"/>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503238" y="431800"/>
            <a:ext cx="9070975" cy="1262063"/>
          </a:xfrm>
          <a:ln/>
        </p:spPr>
        <p:txBody>
          <a:bodyPr tIns="230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t> </a:t>
            </a:r>
          </a:p>
        </p:txBody>
      </p:sp>
      <p:sp>
        <p:nvSpPr>
          <p:cNvPr id="60418" name="Rectangle 2"/>
          <p:cNvSpPr>
            <a:spLocks noGrp="1" noChangeArrowheads="1"/>
          </p:cNvSpPr>
          <p:nvPr>
            <p:ph idx="1"/>
          </p:nvPr>
        </p:nvSpPr>
        <p:spPr>
          <a:xfrm>
            <a:off x="287338" y="1295400"/>
            <a:ext cx="9285287" cy="5472113"/>
          </a:xfrm>
          <a:ln/>
        </p:spPr>
        <p:txBody>
          <a:bodyPr/>
          <a:lstStyle/>
          <a:p>
            <a:pPr marL="431800" indent="-287338">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a:p>
          <a:p>
            <a:pPr marL="431800" indent="0"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800"/>
              <a:t>Refieren, según cada área de formación y distintas disciplinas, las  leyes, teorías, principios, teoremas, conceptos, operadores, reglas, estructuras, fenómenos, hechos, procesos, sistemas, manifestaciones, géneros, nomenclaturas, lenguajes, códigos, taxonomías, modelos, categorías, clasificaciones, variables, propiedades, personajes, entre otros.   </a:t>
            </a:r>
          </a:p>
          <a:p>
            <a:pPr marL="431800" indent="-34925"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sz="2800"/>
              <a:t>Los referentes teórico-prácticos como su nombre lo indica, deben ser abordados de manera teórica y práctica, por lo que, son los y las docentes quienes planificarán los proyectos, los talleres, las prácticas de laboratorio, trabajos de campo, seminarios, investigaciones, entre otras, para darle el sentido teórico-práctico al conocimiento de manera permanente, desde el área de formación que enseña.</a:t>
            </a:r>
          </a:p>
        </p:txBody>
      </p:sp>
      <p:pic>
        <p:nvPicPr>
          <p:cNvPr id="60419"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
        <p:nvSpPr>
          <p:cNvPr id="60420" name="Text Box 4"/>
          <p:cNvSpPr txBox="1">
            <a:spLocks noChangeArrowheads="1"/>
          </p:cNvSpPr>
          <p:nvPr/>
        </p:nvSpPr>
        <p:spPr bwMode="auto">
          <a:xfrm>
            <a:off x="1223963" y="563563"/>
            <a:ext cx="7559675" cy="660400"/>
          </a:xfrm>
          <a:prstGeom prst="rect">
            <a:avLst/>
          </a:prstGeom>
          <a:noFill/>
          <a:ln w="9525" cap="flat">
            <a:noFill/>
            <a:round/>
            <a:headEnd/>
            <a:tailEnd/>
          </a:ln>
          <a:effectLst/>
        </p:spPr>
        <p:txBody>
          <a:bodyPr lIns="0" tIns="28080" rIns="0" bIns="0"/>
          <a:lstStyle/>
          <a:p>
            <a:pPr marL="431800" indent="-287338">
              <a:spcAft>
                <a:spcPts val="1425"/>
              </a:spcAft>
              <a:buClrTx/>
              <a:buFontTx/>
              <a:buNone/>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es-VE" sz="3200" b="1">
                <a:solidFill>
                  <a:srgbClr val="000000"/>
                </a:solidFill>
                <a:ea typeface="DejaVu Sans" charset="0"/>
                <a:cs typeface="DejaVu Sans" charset="0"/>
              </a:rPr>
              <a:t> REFERENTES TEÓRICO-PRÁCTICOS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863600" y="431800"/>
            <a:ext cx="8710613" cy="1262063"/>
          </a:xfrm>
          <a:ln/>
        </p:spPr>
        <p:txBody>
          <a:bodyPr tIns="230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2600" b="1"/>
              <a:t>TEMAS DE CONCEPTUALIZACIÓN, GENERALIZACIÓN Y SISTEMATIZACIÓN </a:t>
            </a:r>
          </a:p>
        </p:txBody>
      </p:sp>
      <p:sp>
        <p:nvSpPr>
          <p:cNvPr id="61442" name="Rectangle 2"/>
          <p:cNvSpPr>
            <a:spLocks noGrp="1" noChangeArrowheads="1"/>
          </p:cNvSpPr>
          <p:nvPr>
            <p:ph idx="1"/>
          </p:nvPr>
        </p:nvSpPr>
        <p:spPr>
          <a:xfrm>
            <a:off x="215900" y="1368425"/>
            <a:ext cx="9647238" cy="5780088"/>
          </a:xfrm>
          <a:ln/>
        </p:spPr>
        <p:txBody>
          <a:bodyPr tIns="17640"/>
          <a:lstStyle/>
          <a:p>
            <a:pPr marL="431800" indent="-287338">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endParaRPr lang="es-VE" sz="2600"/>
          </a:p>
          <a:p>
            <a:pPr marL="431800" indent="0"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sz="2600"/>
              <a:t>Se propone siempre que el profesorado planifique el desarrollo de los temas generadores desde la realidad concreta y luego propicie espacios específicos de conceptualización, generalización y sistematización de lo aprendido.</a:t>
            </a:r>
          </a:p>
          <a:p>
            <a:pPr marL="431800" indent="17463"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sz="2600"/>
              <a:t>Conceptualización: El tema generador debe propiciar el USO DE CONCEPTOS (no su memorización o definición abstracta desde lo desconocido). </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endParaRPr lang="es-VE" sz="2600"/>
          </a:p>
        </p:txBody>
      </p:sp>
      <p:pic>
        <p:nvPicPr>
          <p:cNvPr id="61443" name="Picture 3"/>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idx="1"/>
          </p:nvPr>
        </p:nvSpPr>
        <p:spPr>
          <a:xfrm>
            <a:off x="287338" y="1728788"/>
            <a:ext cx="9575800" cy="5111750"/>
          </a:xfrm>
          <a:ln/>
        </p:spPr>
        <p:txBody>
          <a:bodyPr tIns="17640"/>
          <a:lstStyle/>
          <a:p>
            <a:pPr marL="431800" indent="0"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a:t>Generalización: Los temas generadores hacen planteamientos que permiten las generalizaciones tanto en el espacio como en el tiempo, de lo local a lo global, de lo particular a lo general. Los espacios para abordar los temas de conceptualización, generalización y sistematización son propicios para, por ejemplo, revisar tablas, gráficas, estudios a través de encuestas, ejercitaciones, discusiones. Por ejemplo, el estudio de las características de plantas del entorno directo de los y las estudiantes, permite generalizar acerca de plantas y sus clasificaciones.</a:t>
            </a:r>
          </a:p>
          <a:p>
            <a:pPr marL="431800" indent="0"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a:t>Sistematización:  Una característica de los proceso de sistematización es que tiene como condición necesaria VIVIR LA EXPERIENCIA. Se orienta entonces a que el equipo de docentes favorezca espacios para que los y las estudiantes sistematicen lo aprendido y los procesos realizados par comprender lo estudiado, tomando conciencia de sus propios procesos (metacognición). Asimismo, estos espacios para el desarrollo de temas de conceptualización, generalización y sistematización son propicias para que los y las docentes evalúen los procesos de enseñanza y de aprendizaje que se están llevando a cabo, sus logros, avances y dificultades.  </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endParaRPr lang="es-VE"/>
          </a:p>
        </p:txBody>
      </p:sp>
      <p:pic>
        <p:nvPicPr>
          <p:cNvPr id="62466" name="Picture 2"/>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sp>
        <p:nvSpPr>
          <p:cNvPr id="62467" name="Text Box 3"/>
          <p:cNvSpPr txBox="1">
            <a:spLocks noChangeArrowheads="1"/>
          </p:cNvSpPr>
          <p:nvPr/>
        </p:nvSpPr>
        <p:spPr bwMode="auto">
          <a:xfrm>
            <a:off x="503238" y="431800"/>
            <a:ext cx="9069387" cy="1262063"/>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600" b="1">
                <a:solidFill>
                  <a:srgbClr val="000000"/>
                </a:solidFill>
                <a:ea typeface="DejaVu Sans" charset="0"/>
                <a:cs typeface="DejaVu Sans" charset="0"/>
              </a:rPr>
              <a:t> TEMAS DE CONCEPTUALIZACIÓN, GENERALIZACIÓN Y SISTEMATIZACIÓN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idx="1"/>
          </p:nvPr>
        </p:nvSpPr>
        <p:spPr>
          <a:xfrm>
            <a:off x="215900" y="1584325"/>
            <a:ext cx="9504363" cy="5256213"/>
          </a:xfrm>
          <a:ln/>
        </p:spPr>
        <p:txBody>
          <a:bodyPr tIns="17640"/>
          <a:lstStyle/>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a:t> </a:t>
            </a:r>
          </a:p>
          <a:p>
            <a:pPr marL="431800" indent="0"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r>
              <a:rPr lang="es-VE" sz="2600"/>
              <a:t>CADA TEMA GENERADOR CON SUS TEJIDOS TEMÁTICOS, REFERENTES TEÓRICO-PRÁCTICOS DEL ÁREA DE FORMACIÓN CORRESPONDIENTE Y LOS TEMAS DE CONCEPTUALIZACIÓN, GENERALIZACIÓN Y SISTEMATIZACIÓN, en su conjunto se han organizado como una UNIDAD DE APRENDIZAJE (UA) que permita desarrollar un sistema de conocimientos a partir de un proceso didáctico, el estudio de los saberes previos de los y las estudiantes, la planificación por proyecto u otra estrategia pertinente (seminario, taller, práctica de laboratorio, trabajo de campo, entre otras); así mismo, los y las docentes de un mismo año de estudio, pueden organizar el trabajo inter y transdisciplinar en función de la unidad de aprendizaje que van a trabajar. </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pPr>
            <a:endParaRPr lang="es-VE" sz="2600"/>
          </a:p>
        </p:txBody>
      </p:sp>
      <p:pic>
        <p:nvPicPr>
          <p:cNvPr id="63490" name="Picture 2"/>
          <p:cNvPicPr>
            <a:picLocks noChangeAspect="1" noChangeArrowheads="1"/>
          </p:cNvPicPr>
          <p:nvPr/>
        </p:nvPicPr>
        <p:blipFill>
          <a:blip r:embed="rId3" cstate="print"/>
          <a:srcRect/>
          <a:stretch>
            <a:fillRect/>
          </a:stretch>
        </p:blipFill>
        <p:spPr bwMode="auto">
          <a:xfrm>
            <a:off x="17463" y="7131050"/>
            <a:ext cx="10080625" cy="419100"/>
          </a:xfrm>
          <a:prstGeom prst="rect">
            <a:avLst/>
          </a:prstGeom>
          <a:noFill/>
          <a:ln w="9525" cap="flat">
            <a:noFill/>
            <a:round/>
            <a:headEnd/>
            <a:tailEnd/>
          </a:ln>
          <a:effectLst/>
        </p:spPr>
      </p:pic>
      <p:sp>
        <p:nvSpPr>
          <p:cNvPr id="63491" name="Text Box 3"/>
          <p:cNvSpPr txBox="1">
            <a:spLocks noChangeArrowheads="1"/>
          </p:cNvSpPr>
          <p:nvPr/>
        </p:nvSpPr>
        <p:spPr bwMode="auto">
          <a:xfrm>
            <a:off x="863600" y="431800"/>
            <a:ext cx="8710613" cy="1262063"/>
          </a:xfrm>
          <a:prstGeom prst="rect">
            <a:avLst/>
          </a:prstGeom>
          <a:noFill/>
          <a:ln w="9525" cap="flat">
            <a:noFill/>
            <a:round/>
            <a:headEnd/>
            <a:tailEnd/>
          </a:ln>
          <a:effectLst/>
        </p:spPr>
        <p:txBody>
          <a:bodyPr lIns="0" tIns="230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3200" b="1">
                <a:solidFill>
                  <a:srgbClr val="000000"/>
                </a:solidFill>
                <a:ea typeface="DejaVu Sans" charset="0"/>
                <a:cs typeface="DejaVu Sans" charset="0"/>
              </a:rPr>
              <a:t>UNIDAD DE APRENDIZAJE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idx="1"/>
          </p:nvPr>
        </p:nvSpPr>
        <p:spPr>
          <a:xfrm>
            <a:off x="503238" y="1768475"/>
            <a:ext cx="9070975" cy="4384675"/>
          </a:xfrm>
          <a:ln/>
        </p:spPr>
        <p:txBody>
          <a:bodyPr tIns="17640"/>
          <a:lstStyle/>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s-VE"/>
              <a:t> </a:t>
            </a:r>
          </a:p>
          <a:p>
            <a:pPr marL="431800" indent="-287338" algn="jus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s-VE"/>
          </a:p>
        </p:txBody>
      </p:sp>
      <p:sp>
        <p:nvSpPr>
          <p:cNvPr id="64514" name="Text Box 2"/>
          <p:cNvSpPr txBox="1">
            <a:spLocks noChangeArrowheads="1"/>
          </p:cNvSpPr>
          <p:nvPr/>
        </p:nvSpPr>
        <p:spPr bwMode="auto">
          <a:xfrm>
            <a:off x="938213" y="2016125"/>
            <a:ext cx="8493125" cy="2592388"/>
          </a:xfrm>
          <a:prstGeom prst="rect">
            <a:avLst/>
          </a:prstGeom>
          <a:noFill/>
          <a:ln w="9525" cap="flat">
            <a:noFill/>
            <a:round/>
            <a:headEnd/>
            <a:tailEnd/>
          </a:ln>
          <a:effectLst/>
        </p:spPr>
        <p:txBody>
          <a:bodyPr lIns="0" tIns="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VE" sz="3200" b="1">
                <a:solidFill>
                  <a:srgbClr val="000000"/>
                </a:solidFill>
                <a:ea typeface="DejaVu Sans" charset="0"/>
                <a:cs typeface="DejaVu Sans" charset="0"/>
              </a:rPr>
              <a:t>EJEMPLO DE UNIDAD DE APRENDIZAJE</a:t>
            </a:r>
          </a:p>
        </p:txBody>
      </p:sp>
      <p:pic>
        <p:nvPicPr>
          <p:cNvPr id="64515" name="Picture 3"/>
          <p:cNvPicPr>
            <a:picLocks noChangeAspect="1" noChangeArrowheads="1"/>
          </p:cNvPicPr>
          <p:nvPr/>
        </p:nvPicPr>
        <p:blipFill>
          <a:blip r:embed="rId3" cstate="print"/>
          <a:srcRect/>
          <a:stretch>
            <a:fillRect/>
          </a:stretch>
        </p:blipFill>
        <p:spPr bwMode="auto">
          <a:xfrm>
            <a:off x="431800" y="215900"/>
            <a:ext cx="3311525" cy="1728788"/>
          </a:xfrm>
          <a:prstGeom prst="rect">
            <a:avLst/>
          </a:prstGeom>
          <a:noFill/>
          <a:ln w="9525" cap="flat">
            <a:noFill/>
            <a:round/>
            <a:headEnd/>
            <a:tailEnd/>
          </a:ln>
          <a:effectLst/>
        </p:spPr>
      </p:pic>
      <p:pic>
        <p:nvPicPr>
          <p:cNvPr id="64516" name="Picture 4"/>
          <p:cNvPicPr>
            <a:picLocks noChangeAspect="1" noChangeArrowheads="1"/>
          </p:cNvPicPr>
          <p:nvPr/>
        </p:nvPicPr>
        <p:blipFill>
          <a:blip r:embed="rId4" cstate="print"/>
          <a:srcRect/>
          <a:stretch>
            <a:fillRect/>
          </a:stretch>
        </p:blipFill>
        <p:spPr bwMode="auto">
          <a:xfrm>
            <a:off x="0" y="7148513"/>
            <a:ext cx="10080625" cy="41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9218" name="Text Box 2"/>
          <p:cNvSpPr txBox="1">
            <a:spLocks noChangeArrowheads="1"/>
          </p:cNvSpPr>
          <p:nvPr/>
        </p:nvSpPr>
        <p:spPr bwMode="auto">
          <a:xfrm>
            <a:off x="295275" y="1079500"/>
            <a:ext cx="9359900" cy="5832475"/>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RESUELVE DICTAR LAS SIGUIENTES DISPOSICIONES PARA EL PROCESO DE CAMBIO CURRICULAR EN LA EDUCACIÓN MEDIA: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VE" sz="2400" b="1">
              <a:solidFill>
                <a:srgbClr val="000000"/>
              </a:solidFill>
              <a:ea typeface="DejaVu Sans" charset="0"/>
              <a:cs typeface="DejaVu Sans"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400" b="1">
                <a:solidFill>
                  <a:srgbClr val="000000"/>
                </a:solidFill>
                <a:ea typeface="DejaVu Sans" charset="0"/>
                <a:cs typeface="DejaVu Sans" charset="0"/>
              </a:rPr>
              <a:t>Artículo 1. </a:t>
            </a:r>
            <a:r>
              <a:rPr lang="es-VE" sz="2400">
                <a:solidFill>
                  <a:srgbClr val="000000"/>
                </a:solidFill>
                <a:ea typeface="DejaVu Sans" charset="0"/>
                <a:cs typeface="DejaVu Sans" charset="0"/>
              </a:rPr>
              <a:t>Durante el año escolar 2015-2016, se desarrollará un proceso de consulta con la participación de docentes, trabajadoras y trabajadores administrativos y obreros, estudiantes, familias, comunidades, universidades y, en general, todos aquellos interesados e interesadas, para el perfeccionamiento de la propuesta de cambio curricular.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Group 1"/>
          <p:cNvGraphicFramePr>
            <a:graphicFrameLocks noGrp="1"/>
          </p:cNvGraphicFramePr>
          <p:nvPr/>
        </p:nvGraphicFramePr>
        <p:xfrm>
          <a:off x="365125" y="284163"/>
          <a:ext cx="9286875" cy="6481762"/>
        </p:xfrm>
        <a:graphic>
          <a:graphicData uri="http://schemas.openxmlformats.org/drawingml/2006/table">
            <a:tbl>
              <a:tblPr/>
              <a:tblGrid>
                <a:gridCol w="1855788"/>
                <a:gridCol w="1855787"/>
                <a:gridCol w="1857375"/>
                <a:gridCol w="1855788"/>
                <a:gridCol w="1862137"/>
              </a:tblGrid>
              <a:tr h="790575">
                <a:tc gridSpan="5">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2000" b="1" i="0" u="none" strike="noStrike" cap="none" normalizeH="0" baseline="0" smtClean="0">
                          <a:ln>
                            <a:noFill/>
                          </a:ln>
                          <a:solidFill>
                            <a:srgbClr val="000000"/>
                          </a:solidFill>
                          <a:effectLst/>
                          <a:latin typeface="Arial" charset="0"/>
                          <a:ea typeface="DejaVu Sans" charset="0"/>
                          <a:cs typeface="DejaVu Sans" charset="0"/>
                        </a:rPr>
                        <a:t>Temas Generadores. Area de Formación Matemática</a:t>
                      </a:r>
                    </a:p>
                  </a:txBody>
                  <a:tcPr marL="90000" marR="90000" marT="565920" marB="46800" horzOverflow="overflow">
                    <a:lnL w="360" cap="flat" cmpd="sng" algn="ctr">
                      <a:solidFill>
                        <a:srgbClr val="FFFFFF"/>
                      </a:solidFill>
                      <a:prstDash val="solid"/>
                      <a:round/>
                      <a:headEnd type="none" w="med" len="med"/>
                      <a:tailEnd type="none" w="med" len="med"/>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649288">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Primer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Segundo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Tercer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Cuarto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Quinto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5040313">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 Estadística y sus aplicaciones </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Medidas de terrenos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 economía familiar</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Medidas macro y micro</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Alimentación y Nutrición</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Posición geoestratégica de Venezuela en el mundo.</a:t>
                      </a:r>
                    </a:p>
                  </a:txBody>
                  <a:tcPr marL="90000" marR="90000" marT="5402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Dinámica y distribución de las poblaciones humanas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Sistema electoral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 Tierra en permanente movimiento</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Los Precios justos en bienes y servicios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Proporciones y medidas para la preparación de alimentos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Producción, almacenamiento y consumo de alimentos y bebidas</a:t>
                      </a:r>
                    </a:p>
                  </a:txBody>
                  <a:tcPr marL="90000" marR="90000" marT="5402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Probabilidad de ocurrencia de fenómenos naturales o accidentes tecnológicos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El Ambiente y sus hermosas proporciones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Solución común ante problemas comunes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 deshidratación de los alimentos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Administración y organización del tiempo</a:t>
                      </a:r>
                    </a:p>
                  </a:txBody>
                  <a:tcPr marL="90000" marR="90000" marT="5402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Análisis de factores de riesgo en la comunidad</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Las progresiones en la cotidianidad</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Sistemas económicos y sociales en el mundo</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Las proporciones Importante herramienta para la vida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Sistema de Posicionamiento Global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Las Tecnologías de Comunicación e Información</a:t>
                      </a:r>
                    </a:p>
                  </a:txBody>
                  <a:tcPr marL="90000" marR="90000" marT="5402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Formas de estimar el futuro en tu comunidad</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Herramientas para la toma de decisiones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Formas y estructuras en el ambiente</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Las Telecomunicaciones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6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0" i="0" u="none" strike="noStrike" cap="none" normalizeH="0" baseline="0" smtClean="0">
                          <a:ln>
                            <a:noFill/>
                          </a:ln>
                          <a:solidFill>
                            <a:srgbClr val="000000"/>
                          </a:solidFill>
                          <a:effectLst/>
                          <a:latin typeface="Arial" charset="0"/>
                          <a:ea typeface="DejaVu Sans" charset="0"/>
                          <a:cs typeface="DejaVu Sans" charset="0"/>
                        </a:rPr>
                        <a:t>Petróleo para la inclusión social</a:t>
                      </a:r>
                    </a:p>
                  </a:txBody>
                  <a:tcPr marL="90000" marR="90000" marT="5402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1" name="Group 1"/>
          <p:cNvGraphicFramePr>
            <a:graphicFrameLocks noGrp="1"/>
          </p:cNvGraphicFramePr>
          <p:nvPr/>
        </p:nvGraphicFramePr>
        <p:xfrm>
          <a:off x="617538" y="1185863"/>
          <a:ext cx="8815387" cy="6013450"/>
        </p:xfrm>
        <a:graphic>
          <a:graphicData uri="http://schemas.openxmlformats.org/drawingml/2006/table">
            <a:tbl>
              <a:tblPr/>
              <a:tblGrid>
                <a:gridCol w="835025"/>
                <a:gridCol w="3729037"/>
                <a:gridCol w="4251325"/>
              </a:tblGrid>
              <a:tr h="806450">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UA</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  Generador  –Tejido  temático</a:t>
                      </a:r>
                    </a:p>
                  </a:txBody>
                  <a:tcPr marL="90000" marR="90000" marT="3372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Referentes  teórico - prácticos</a:t>
                      </a:r>
                    </a:p>
                  </a:txBody>
                  <a:tcPr marL="90000" marR="90000" marT="3372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3770313">
                <a:tc rowSpan="2">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Arial" charset="0"/>
                          <a:ea typeface="DejaVu Sans" charset="0"/>
                          <a:cs typeface="DejaVu Sans" charset="0"/>
                        </a:rPr>
                        <a:t>1</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DejaVu Sans" charset="0"/>
                          <a:cs typeface="DejaVu Sans" charset="0"/>
                        </a:rPr>
                        <a:t>Dinámica y distribución de las poblaciones humanas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1" i="0" u="none" strike="noStrike" cap="none" normalizeH="0" baseline="0" smtClean="0">
                        <a:ln>
                          <a:noFill/>
                        </a:ln>
                        <a:solidFill>
                          <a:srgbClr val="000000"/>
                        </a:solidFill>
                        <a:effectLst/>
                        <a:latin typeface="Calibri" pitchFamily="32" charset="0"/>
                        <a:ea typeface="DejaVu Sans" charset="0"/>
                        <a:cs typeface="DejaVu Sans" charset="0"/>
                      </a:endParaRP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La población de Venezuela a lo largo de los siglos XX y XXI: total de habitantes, población por sexo, grupos de edad y entidad federal, densidad de población, medias y medianas de edad.</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Comparación con población mundial, con la población de otros países de América Latina y el mundo. </a:t>
                      </a:r>
                    </a:p>
                    <a:p>
                      <a:pPr marL="0" marR="0" lvl="0" indent="0" algn="l" defTabSz="449263" rtl="0" eaLnBrk="1" fontAlgn="base" latinLnBrk="0" hangingPunct="0">
                        <a:lnSpc>
                          <a:spcPct val="7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Calibri" pitchFamily="32" charset="0"/>
                        <a:ea typeface="DejaVu Sans" charset="0"/>
                        <a:cs typeface="DejaVu Sans" charset="0"/>
                      </a:endParaRPr>
                    </a:p>
                  </a:txBody>
                  <a:tcPr marL="90000" marR="90000" marT="3372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Tablas de doble entrada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Representaciones gráficas de proporciones, histogramas, gráficas de línea.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Medidas de tendencia central: Medias, medianas.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Estimaciones.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Densidad, población, tasa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Unidades de medida.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Porcentajes.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Fracciones como proporciones.</a:t>
                      </a:r>
                    </a:p>
                  </a:txBody>
                  <a:tcPr marL="90000" marR="90000" marT="60256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1435100">
                <a:tc vMerge="1">
                  <a:txBody>
                    <a:bodyPr/>
                    <a:lstStyle/>
                    <a:p>
                      <a:endParaRPr lang="es-VE"/>
                    </a:p>
                  </a:txBody>
                  <a:tcPr/>
                </a:tc>
                <a:tc gridSpan="2">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Temas de conceptualización, generalización y sistematización: </a:t>
                      </a: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Ejercitación en la elaboración de gráficas. Cálculo de porcentajes, familiarización con la conversión de unidades.</a:t>
                      </a: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 </a:t>
                      </a: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Transformaciones en el plano, congruencia de figuras planas. Gráficas de dispersión.</a:t>
                      </a:r>
                    </a:p>
                  </a:txBody>
                  <a:tcPr marL="90000" marR="90000" marT="337283" marB="46800" horzOverflow="overflow">
                    <a:lnL>
                      <a:noFill/>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VE"/>
                    </a:p>
                  </a:txBody>
                  <a:tcPr/>
                </a:tc>
              </a:tr>
            </a:tbl>
          </a:graphicData>
        </a:graphic>
      </p:graphicFrame>
      <p:graphicFrame>
        <p:nvGraphicFramePr>
          <p:cNvPr id="66588" name="Group 28"/>
          <p:cNvGraphicFramePr>
            <a:graphicFrameLocks noGrp="1"/>
          </p:cNvGraphicFramePr>
          <p:nvPr/>
        </p:nvGraphicFramePr>
        <p:xfrm>
          <a:off x="2619375" y="581025"/>
          <a:ext cx="5076825" cy="725488"/>
        </p:xfrm>
        <a:graphic>
          <a:graphicData uri="http://schemas.openxmlformats.org/drawingml/2006/table">
            <a:tbl>
              <a:tblPr/>
              <a:tblGrid>
                <a:gridCol w="5076825"/>
              </a:tblGrid>
              <a:tr h="722313">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Arial" charset="0"/>
                          <a:ea typeface="DejaVu Sans" charset="0"/>
                          <a:cs typeface="DejaVu Sans" charset="0"/>
                        </a:rPr>
                        <a:t>SEGUNDO AÑO - ÁREA: MATEMÁTICA</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Group 1"/>
          <p:cNvGraphicFramePr>
            <a:graphicFrameLocks noGrp="1"/>
          </p:cNvGraphicFramePr>
          <p:nvPr/>
        </p:nvGraphicFramePr>
        <p:xfrm>
          <a:off x="617538" y="1185863"/>
          <a:ext cx="8816975" cy="5807075"/>
        </p:xfrm>
        <a:graphic>
          <a:graphicData uri="http://schemas.openxmlformats.org/drawingml/2006/table">
            <a:tbl>
              <a:tblPr/>
              <a:tblGrid>
                <a:gridCol w="835025"/>
                <a:gridCol w="3635375"/>
                <a:gridCol w="4346575"/>
              </a:tblGrid>
              <a:tr h="806450">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UA</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  Generador  –Tejido  temático</a:t>
                      </a:r>
                    </a:p>
                  </a:txBody>
                  <a:tcPr marL="90000" marR="90000" marT="3372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Referentes  teórico - prácticos</a:t>
                      </a:r>
                    </a:p>
                  </a:txBody>
                  <a:tcPr marL="90000" marR="90000" marT="3372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3984625">
                <a:tc rowSpan="2">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Arial" charset="0"/>
                          <a:ea typeface="DejaVu Sans" charset="0"/>
                          <a:cs typeface="DejaVu Sans" charset="0"/>
                        </a:rPr>
                        <a:t>2</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2000" b="1" i="0" u="none" strike="noStrike" cap="none" normalizeH="0" baseline="0" smtClean="0">
                          <a:ln>
                            <a:noFill/>
                          </a:ln>
                          <a:solidFill>
                            <a:srgbClr val="000000"/>
                          </a:solidFill>
                          <a:effectLst/>
                          <a:latin typeface="Calibri" pitchFamily="32" charset="0"/>
                          <a:ea typeface="DejaVu Sans" charset="0"/>
                          <a:cs typeface="DejaVu Sans" charset="0"/>
                        </a:rPr>
                        <a:t>Sistema electoral</a:t>
                      </a:r>
                    </a:p>
                    <a:p>
                      <a:pPr marL="236538"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Participación y protagonismo social. Formas directas e indirectas de Protagonismo y participación social.</a:t>
                      </a:r>
                    </a:p>
                    <a:p>
                      <a:pPr marL="0"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       </a:t>
                      </a:r>
                      <a:r>
                        <a:rPr kumimoji="0" lang="es-VE" sz="1600" b="0" i="0" u="none" strike="noStrike" cap="none" normalizeH="0" baseline="0" smtClean="0">
                          <a:ln>
                            <a:noFill/>
                          </a:ln>
                          <a:solidFill>
                            <a:srgbClr val="000000"/>
                          </a:solidFill>
                          <a:effectLst/>
                          <a:latin typeface="Calibri" pitchFamily="32" charset="0"/>
                          <a:ea typeface="DejaVu Sans" charset="0"/>
                          <a:cs typeface="DejaVu Sans" charset="0"/>
                        </a:rPr>
                        <a:t>La Matemática electoral</a:t>
                      </a:r>
                    </a:p>
                    <a:p>
                      <a:pPr marL="236538"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     </a:t>
                      </a:r>
                      <a:r>
                        <a:rPr kumimoji="0" lang="es-VE" sz="1600" b="0" i="0" u="none" strike="noStrike" cap="none" normalizeH="0" baseline="0" smtClean="0">
                          <a:ln>
                            <a:noFill/>
                          </a:ln>
                          <a:solidFill>
                            <a:srgbClr val="000000"/>
                          </a:solidFill>
                          <a:effectLst/>
                          <a:latin typeface="Calibri" pitchFamily="32" charset="0"/>
                          <a:ea typeface="DejaVu Sans" charset="0"/>
                          <a:cs typeface="DejaVu Sans" charset="0"/>
                        </a:rPr>
                        <a:t>* Los miembros de mesa.</a:t>
                      </a:r>
                    </a:p>
                    <a:p>
                      <a:pPr marL="236538"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     </a:t>
                      </a:r>
                      <a:r>
                        <a:rPr kumimoji="0" lang="es-VE" sz="1600" b="0" i="0" u="none" strike="noStrike" cap="none" normalizeH="0" baseline="0" smtClean="0">
                          <a:ln>
                            <a:noFill/>
                          </a:ln>
                          <a:solidFill>
                            <a:srgbClr val="000000"/>
                          </a:solidFill>
                          <a:effectLst/>
                          <a:latin typeface="Calibri" pitchFamily="32" charset="0"/>
                          <a:ea typeface="DejaVu Sans" charset="0"/>
                          <a:cs typeface="DejaVu Sans" charset="0"/>
                        </a:rPr>
                        <a:t>* La población de Venezuela.</a:t>
                      </a:r>
                    </a:p>
                    <a:p>
                      <a:pPr marL="236538"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     </a:t>
                      </a:r>
                      <a:r>
                        <a:rPr kumimoji="0" lang="es-VE" sz="1600" b="0" i="0" u="none" strike="noStrike" cap="none" normalizeH="0" baseline="0" smtClean="0">
                          <a:ln>
                            <a:noFill/>
                          </a:ln>
                          <a:solidFill>
                            <a:srgbClr val="000000"/>
                          </a:solidFill>
                          <a:effectLst/>
                          <a:latin typeface="Calibri" pitchFamily="32" charset="0"/>
                          <a:ea typeface="DejaVu Sans" charset="0"/>
                          <a:cs typeface="DejaVu Sans" charset="0"/>
                        </a:rPr>
                        <a:t>* Los circuitos electorales.</a:t>
                      </a:r>
                    </a:p>
                    <a:p>
                      <a:pPr marL="236538"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     * Comparación entre los  sistemas electorales en Latinoamérica y los     Estados Unidos de América.</a:t>
                      </a:r>
                    </a:p>
                    <a:p>
                      <a:pPr marL="0" marR="0" lvl="0" indent="0" algn="l"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Elecciones estudiantiles, el Consejo Estudiantil.</a:t>
                      </a:r>
                      <a:r>
                        <a:rPr kumimoji="0" lang="es-VE" sz="1600" b="0" i="0" u="none" strike="noStrike" cap="none" normalizeH="0" baseline="0" smtClean="0">
                          <a:ln>
                            <a:noFill/>
                          </a:ln>
                          <a:solidFill>
                            <a:srgbClr val="000000"/>
                          </a:solidFill>
                          <a:effectLst/>
                          <a:latin typeface="Calibri" pitchFamily="32" charset="0"/>
                          <a:ea typeface="DejaVu Sans" charset="0"/>
                          <a:cs typeface="DejaVu Sans" charset="0"/>
                        </a:rPr>
                        <a:t> </a:t>
                      </a:r>
                    </a:p>
                    <a:p>
                      <a:pPr marL="0" marR="0" lvl="0" indent="0" algn="l" defTabSz="449263" rtl="0" eaLnBrk="1" fontAlgn="base" latinLnBrk="0" hangingPunct="0">
                        <a:lnSpc>
                          <a:spcPct val="7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VE" sz="1600" b="0" i="0" u="none" strike="noStrike" cap="none" normalizeH="0" baseline="0" smtClean="0">
                        <a:ln>
                          <a:noFill/>
                        </a:ln>
                        <a:solidFill>
                          <a:srgbClr val="000000"/>
                        </a:solidFill>
                        <a:effectLst/>
                        <a:latin typeface="Calibri" pitchFamily="32" charset="0"/>
                        <a:ea typeface="DejaVu Sans" charset="0"/>
                        <a:cs typeface="DejaVu Sans" charset="0"/>
                      </a:endParaRPr>
                    </a:p>
                  </a:txBody>
                  <a:tcPr marL="90000" marR="90000" marT="21636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Funciones.</a:t>
                      </a:r>
                    </a:p>
                    <a:p>
                      <a:pPr marL="60325" marR="0" lvl="0" indent="0" algn="l"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Potenciación con exponentes enteros.</a:t>
                      </a:r>
                    </a:p>
                    <a:p>
                      <a:pPr marL="60325" marR="0" lvl="0" indent="0" algn="l"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Expresiones decimales infinitas y periódicas.</a:t>
                      </a:r>
                    </a:p>
                    <a:p>
                      <a:pPr marL="60325" marR="0" lvl="0" indent="0" algn="l"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Sucesos independientes.</a:t>
                      </a:r>
                    </a:p>
                    <a:p>
                      <a:pPr marL="60325" marR="0" lvl="0" indent="0" algn="l"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Permutaciones.</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Método de D´Hondt</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Proporciones, porcentajes  </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Tabla, frecuencia</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Área geográfica</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Poligonal</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Ecuaciones</a:t>
                      </a:r>
                    </a:p>
                    <a:p>
                      <a:pPr marL="60325" marR="0" lvl="0" indent="0" algn="just" defTabSz="449263" rtl="0" eaLnBrk="1" fontAlgn="base" latinLnBrk="0" hangingPunct="0">
                        <a:lnSpc>
                          <a:spcPct val="9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Población y muestra. muestreo</a:t>
                      </a:r>
                    </a:p>
                  </a:txBody>
                  <a:tcPr marL="90000" marR="90000" marT="54831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1016000">
                <a:tc vMerge="1">
                  <a:txBody>
                    <a:bodyPr/>
                    <a:lstStyle/>
                    <a:p>
                      <a:endParaRPr lang="es-VE"/>
                    </a:p>
                  </a:txBody>
                  <a:tcPr/>
                </a:tc>
                <a:tc gridSpan="2">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Temas de conceptualización, generalización y sistematización: </a:t>
                      </a: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Potenciación con base en números enteros y potenciación con base 10</a:t>
                      </a:r>
                    </a:p>
                  </a:txBody>
                  <a:tcPr marL="90000" marR="90000" marT="337283" marB="46800" horzOverflow="overflow">
                    <a:lnL>
                      <a:noFill/>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VE"/>
                    </a:p>
                  </a:txBody>
                  <a:tcPr/>
                </a:tc>
              </a:tr>
            </a:tbl>
          </a:graphicData>
        </a:graphic>
      </p:graphicFrame>
      <p:graphicFrame>
        <p:nvGraphicFramePr>
          <p:cNvPr id="67612" name="Group 28"/>
          <p:cNvGraphicFramePr>
            <a:graphicFrameLocks noGrp="1"/>
          </p:cNvGraphicFramePr>
          <p:nvPr/>
        </p:nvGraphicFramePr>
        <p:xfrm>
          <a:off x="2619375" y="544513"/>
          <a:ext cx="5076825" cy="722313"/>
        </p:xfrm>
        <a:graphic>
          <a:graphicData uri="http://schemas.openxmlformats.org/drawingml/2006/table">
            <a:tbl>
              <a:tblPr/>
              <a:tblGrid>
                <a:gridCol w="5076825"/>
              </a:tblGrid>
              <a:tr h="722313">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Arial" charset="0"/>
                          <a:ea typeface="DejaVu Sans" charset="0"/>
                          <a:cs typeface="DejaVu Sans" charset="0"/>
                        </a:rPr>
                        <a:t>SEGUNDO AÑO - ÁREA   MATEMÁTICA</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9" name="Group 1"/>
          <p:cNvGraphicFramePr>
            <a:graphicFrameLocks noGrp="1"/>
          </p:cNvGraphicFramePr>
          <p:nvPr/>
        </p:nvGraphicFramePr>
        <p:xfrm>
          <a:off x="365125" y="284163"/>
          <a:ext cx="9358313" cy="6628332"/>
        </p:xfrm>
        <a:graphic>
          <a:graphicData uri="http://schemas.openxmlformats.org/drawingml/2006/table">
            <a:tbl>
              <a:tblPr/>
              <a:tblGrid>
                <a:gridCol w="1870075"/>
                <a:gridCol w="1870075"/>
                <a:gridCol w="1871663"/>
                <a:gridCol w="1870075"/>
                <a:gridCol w="1876425"/>
              </a:tblGrid>
              <a:tr h="879475">
                <a:tc gridSpan="5">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2000" b="1" i="0" u="none" strike="noStrike" cap="none" normalizeH="0" baseline="0" smtClean="0">
                          <a:ln>
                            <a:noFill/>
                          </a:ln>
                          <a:solidFill>
                            <a:srgbClr val="000000"/>
                          </a:solidFill>
                          <a:effectLst/>
                          <a:latin typeface="Arial" charset="0"/>
                          <a:ea typeface="DejaVu Sans" charset="0"/>
                          <a:cs typeface="DejaVu Sans" charset="0"/>
                        </a:rPr>
                        <a:t>Temas Generadores. Área  </a:t>
                      </a:r>
                      <a:r>
                        <a:rPr kumimoji="0" lang="es-VE" sz="2000" b="1" i="0" u="none" strike="noStrike" cap="none" normalizeH="0" baseline="0" smtClean="0">
                          <a:ln>
                            <a:noFill/>
                          </a:ln>
                          <a:solidFill>
                            <a:srgbClr val="000000"/>
                          </a:solidFill>
                          <a:effectLst/>
                          <a:latin typeface="Arial" charset="0"/>
                          <a:ea typeface="Calibri" pitchFamily="32" charset="0"/>
                          <a:cs typeface="Calibri" pitchFamily="32" charset="0"/>
                        </a:rPr>
                        <a:t>Memoria, Territorio Y Ciudadanía</a:t>
                      </a:r>
                    </a:p>
                  </a:txBody>
                  <a:tcPr marL="90000" marR="90000" marT="664200" marB="46800" horzOverflow="overflow">
                    <a:lnL w="360" cap="flat" cmpd="sng" algn="ctr">
                      <a:solidFill>
                        <a:srgbClr val="FFFFFF"/>
                      </a:solidFill>
                      <a:prstDash val="solid"/>
                      <a:round/>
                      <a:headEnd type="none" w="med" len="med"/>
                      <a:tailEnd type="none" w="med" len="med"/>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649288">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Primer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Segundo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Tercer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Cuarto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Arial" charset="0"/>
                          <a:ea typeface="DejaVu Sans" charset="0"/>
                          <a:cs typeface="DejaVu Sans" charset="0"/>
                        </a:rPr>
                        <a:t>Quinto Año</a:t>
                      </a:r>
                    </a:p>
                  </a:txBody>
                  <a:tcPr marL="90000" marR="90000" marT="46159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a:noFill/>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5099050">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El espacio geográfico y las condiciones históricas de los pueblos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Las familias, la comunidad, la territorialidad y el hábitat.</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Los pueblos indígenas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Afrovenezolanidad: esclavitud, resistencia y construcción de la libertad</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adolescencia: nuevas responsabilidades para el ejercicio pleno de la personalidad y la ciudadanía.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cultura y el arte. Expresión y creatividad</a:t>
                      </a:r>
                    </a:p>
                  </a:txBody>
                  <a:tcPr marL="90000" marR="90000" marT="479304"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Participación y protagonismo ciudadano </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Independencia nacional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mujer venezolana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Francisco de Miranda y su época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Los cinco continentes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Las creaciones y los patrimonios culturales de los pueblos </a:t>
                      </a:r>
                    </a:p>
                  </a:txBody>
                  <a:tcPr marL="90000" marR="90000" marT="479304"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 Bolívar: El hombre de las dificultades. Ideas políticas y sociales de Simón Bolívar.</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Petróleo y soberanía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Cultura tributaria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Dinámica y distribución de poblaciones humanas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discriminación social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Venezuela, Latinoamérica y el Caribe: espacios para  la participación protagónica multiétnica y pluricultural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txBody>
                  <a:tcPr marL="90000" marR="90000" marT="479304"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Colonización y neocolonización</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Diversificación productiva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Democratización de la propiedad de la tierra para la garantía de la seguridad alimentaria de la población</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La economía nacional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Uso responsable y crítico de los medios de comunicación públicos y privados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Arial" charset="0"/>
                          <a:ea typeface="DejaVu Sans" charset="0"/>
                          <a:cs typeface="DejaVu Sans" charset="0"/>
                        </a:rPr>
                        <a:t>La vida en las fronteras, las controversias limítrofes, los conflictos internaciona</a:t>
                      </a:r>
                      <a:r>
                        <a:rPr kumimoji="0" lang="es-VE" sz="1400" b="0" i="0" u="none" strike="noStrike" cap="none" normalizeH="0" baseline="0" smtClean="0">
                          <a:ln>
                            <a:noFill/>
                          </a:ln>
                          <a:solidFill>
                            <a:srgbClr val="000000"/>
                          </a:solidFill>
                          <a:effectLst/>
                          <a:latin typeface="Arial" charset="0"/>
                          <a:ea typeface="DejaVu Sans" charset="0"/>
                          <a:cs typeface="DejaVu Sans" charset="0"/>
                        </a:rPr>
                        <a:t>les y convivencia entre naciones.</a:t>
                      </a:r>
                    </a:p>
                  </a:txBody>
                  <a:tcPr marL="90000" marR="90000" marT="5103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hambruna en el mundo</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Modelos económicos de producción</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economía nacional e internacional</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La División social del trabajo</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Desarrollo humano en la República bolivariana de Venezuela</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4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400" b="0" i="0" u="none" strike="noStrike" cap="none" normalizeH="0" baseline="0" smtClean="0">
                          <a:ln>
                            <a:noFill/>
                          </a:ln>
                          <a:solidFill>
                            <a:srgbClr val="000000"/>
                          </a:solidFill>
                          <a:effectLst/>
                          <a:latin typeface="Arial" charset="0"/>
                          <a:ea typeface="DejaVu Sans" charset="0"/>
                          <a:cs typeface="DejaVu Sans" charset="0"/>
                        </a:rPr>
                        <a:t>Organizaciones de América latina y el Caribe</a:t>
                      </a:r>
                    </a:p>
                  </a:txBody>
                  <a:tcPr marL="90000" marR="90000" marT="479304"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Group 1"/>
          <p:cNvGraphicFramePr>
            <a:graphicFrameLocks noGrp="1"/>
          </p:cNvGraphicFramePr>
          <p:nvPr/>
        </p:nvGraphicFramePr>
        <p:xfrm>
          <a:off x="539750" y="720725"/>
          <a:ext cx="9001125" cy="6480176"/>
        </p:xfrm>
        <a:graphic>
          <a:graphicData uri="http://schemas.openxmlformats.org/drawingml/2006/table">
            <a:tbl>
              <a:tblPr/>
              <a:tblGrid>
                <a:gridCol w="852488"/>
                <a:gridCol w="3806825"/>
                <a:gridCol w="4341812"/>
              </a:tblGrid>
              <a:tr h="814388">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UA</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  Generador  –Tejido  temático</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Referentes  teórico - prácticos</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4513263">
                <a:tc rowSpan="2">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0" i="0" u="none" strike="noStrike" cap="none" normalizeH="0" baseline="0" smtClean="0">
                          <a:ln>
                            <a:noFill/>
                          </a:ln>
                          <a:solidFill>
                            <a:srgbClr val="000000"/>
                          </a:solidFill>
                          <a:effectLst/>
                          <a:latin typeface="Arial" charset="0"/>
                          <a:ea typeface="DejaVu Sans" charset="0"/>
                          <a:cs typeface="DejaVu Sans" charset="0"/>
                        </a:rPr>
                        <a:t>1</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1" i="0" u="none" strike="noStrike" cap="none" normalizeH="0" baseline="0" smtClean="0">
                          <a:ln>
                            <a:noFill/>
                          </a:ln>
                          <a:solidFill>
                            <a:srgbClr val="000000"/>
                          </a:solidFill>
                          <a:effectLst/>
                          <a:latin typeface="Calibri" pitchFamily="32" charset="0"/>
                          <a:ea typeface="DejaVu Sans" charset="0"/>
                          <a:cs typeface="DejaVu Sans" charset="0"/>
                        </a:rPr>
                        <a:t>El espacio geográfico y las condiciones históricas de los pueblos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Relación del ser humano con el espacio donde hace vida. Las condiciones históricas de los grupos humanos en sus espacios geográficos. El enfoque geohistórico para comprender los procesos de la sociedad. Somos nuestra Historia y somos nuestra Geografía. ¿Cómo concibe el mundo un llanero en la sabana o un andino entre montañas? </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sng" strike="noStrike" cap="none" normalizeH="0" baseline="0" smtClean="0">
                          <a:ln>
                            <a:noFill/>
                          </a:ln>
                          <a:solidFill>
                            <a:srgbClr val="000000"/>
                          </a:solidFill>
                          <a:effectLst/>
                          <a:latin typeface="Calibri" pitchFamily="32" charset="0"/>
                          <a:ea typeface="Calibri" pitchFamily="32" charset="0"/>
                          <a:cs typeface="Calibri" pitchFamily="32" charset="0"/>
                        </a:rPr>
                        <a:t>El entorno</a:t>
                      </a:r>
                      <a:r>
                        <a:rPr kumimoji="0" lang="es-VE" sz="1500" b="0" i="0" u="none" strike="noStrike" cap="none" normalizeH="0" baseline="0" smtClean="0">
                          <a:ln>
                            <a:noFill/>
                          </a:ln>
                          <a:solidFill>
                            <a:srgbClr val="000000"/>
                          </a:solidFill>
                          <a:effectLst/>
                          <a:latin typeface="Calibri" pitchFamily="32" charset="0"/>
                          <a:ea typeface="Calibri" pitchFamily="32" charset="0"/>
                          <a:cs typeface="Calibri" pitchFamily="32" charset="0"/>
                        </a:rPr>
                        <a:t> local, regional, nacional y mundial.</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diversidad de los espacios geográficos: rurales, de campo. Urbanos, de ciudad. Urbanismos, caseríos y pueblos que conforman nuestro país.  </a:t>
                      </a:r>
                    </a:p>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Calibri" pitchFamily="32" charset="0"/>
                        <a:ea typeface="DejaVu Sans" charset="0"/>
                        <a:cs typeface="DejaVu Sans" charset="0"/>
                      </a:endParaRPr>
                    </a:p>
                  </a:txBody>
                  <a:tcPr marL="90000" marR="90000" marT="28863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espacio geográfico de la comunidad y su historia. Fundación del caserío, el barrio, la ciudad.</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croquis de la comunidad</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mapa de la región</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Mapa de la República Bolivariana de Venezuela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mapamundi</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globo terráqueo.</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Dónde y cuándo. Dónde y hasta dónde: la extensión. Cuándo y hasta cuándo: tiempo histórico.</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cartografía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Paralelos, meridianos, latitud, altitud, longitud.</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Sistema sexagesimal: 8grados, minutos, segundos.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Gráficos de crecimiento poblacional.</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Cartograma de la población mundial.</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1152525">
                <a:tc vMerge="1">
                  <a:txBody>
                    <a:bodyPr/>
                    <a:lstStyle/>
                    <a:p>
                      <a:endParaRPr lang="es-VE"/>
                    </a:p>
                  </a:txBody>
                  <a:tcPr/>
                </a:tc>
                <a:tc gridSpan="2">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Temas de conceptualización, generalización y sistematización: </a:t>
                      </a: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Cartografía, mapas y líneas de tiempo, las escalas: local, regional, nacional, internacional</a:t>
                      </a:r>
                      <a:r>
                        <a:rPr kumimoji="0" lang="es-VE" sz="1800" b="0" i="0" u="none" strike="noStrike" cap="none" normalizeH="0" baseline="0" smtClean="0">
                          <a:ln>
                            <a:noFill/>
                          </a:ln>
                          <a:solidFill>
                            <a:srgbClr val="000000"/>
                          </a:solidFill>
                          <a:effectLst/>
                          <a:latin typeface="Calibri" pitchFamily="32" charset="0"/>
                          <a:ea typeface="Calibri" pitchFamily="32" charset="0"/>
                          <a:cs typeface="Calibri" pitchFamily="32" charset="0"/>
                        </a:rPr>
                        <a:t>.</a:t>
                      </a:r>
                    </a:p>
                  </a:txBody>
                  <a:tcPr marL="90000" marR="90000" marT="304848" marB="46800" horzOverflow="overflow">
                    <a:lnL>
                      <a:noFill/>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VE"/>
                    </a:p>
                  </a:txBody>
                  <a:tcPr/>
                </a:tc>
              </a:tr>
            </a:tbl>
          </a:graphicData>
        </a:graphic>
      </p:graphicFrame>
      <p:graphicFrame>
        <p:nvGraphicFramePr>
          <p:cNvPr id="69660" name="Group 28"/>
          <p:cNvGraphicFramePr>
            <a:graphicFrameLocks noGrp="1"/>
          </p:cNvGraphicFramePr>
          <p:nvPr/>
        </p:nvGraphicFramePr>
        <p:xfrm>
          <a:off x="2647950" y="152400"/>
          <a:ext cx="5076825" cy="722313"/>
        </p:xfrm>
        <a:graphic>
          <a:graphicData uri="http://schemas.openxmlformats.org/drawingml/2006/table">
            <a:tbl>
              <a:tblPr/>
              <a:tblGrid>
                <a:gridCol w="5076825"/>
              </a:tblGrid>
              <a:tr h="722313">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Arial" charset="0"/>
                          <a:ea typeface="DejaVu Sans" charset="0"/>
                          <a:cs typeface="DejaVu Sans" charset="0"/>
                        </a:rPr>
                        <a:t>PRIMER AÑO - MTC</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Group 1"/>
          <p:cNvGraphicFramePr>
            <a:graphicFrameLocks noGrp="1"/>
          </p:cNvGraphicFramePr>
          <p:nvPr/>
        </p:nvGraphicFramePr>
        <p:xfrm>
          <a:off x="539750" y="720725"/>
          <a:ext cx="9001125" cy="6480176"/>
        </p:xfrm>
        <a:graphic>
          <a:graphicData uri="http://schemas.openxmlformats.org/drawingml/2006/table">
            <a:tbl>
              <a:tblPr/>
              <a:tblGrid>
                <a:gridCol w="852488"/>
                <a:gridCol w="3806825"/>
                <a:gridCol w="4341812"/>
              </a:tblGrid>
              <a:tr h="814388">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0" i="0" u="none" strike="noStrike" cap="none" normalizeH="0" baseline="0" smtClean="0">
                          <a:ln>
                            <a:noFill/>
                          </a:ln>
                          <a:solidFill>
                            <a:srgbClr val="000000"/>
                          </a:solidFill>
                          <a:effectLst/>
                          <a:latin typeface="Calibri" pitchFamily="32" charset="0"/>
                          <a:ea typeface="DejaVu Sans" charset="0"/>
                          <a:cs typeface="DejaVu Sans" charset="0"/>
                        </a:rPr>
                        <a:t>UA</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  Generador  –Tejido  temático</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1" i="0" u="none" strike="noStrike" cap="none" normalizeH="0" baseline="0" smtClean="0">
                          <a:ln>
                            <a:noFill/>
                          </a:ln>
                          <a:solidFill>
                            <a:srgbClr val="000000"/>
                          </a:solidFill>
                          <a:effectLst/>
                          <a:latin typeface="Calibri" pitchFamily="32" charset="0"/>
                          <a:ea typeface="Calibri" pitchFamily="32" charset="0"/>
                          <a:cs typeface="Calibri" pitchFamily="32" charset="0"/>
                        </a:rPr>
                        <a:t>Referentes  teórico - prácticos</a:t>
                      </a:r>
                    </a:p>
                  </a:txBody>
                  <a:tcPr marL="90000" marR="90000" marT="2286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4513263">
                <a:tc rowSpan="2">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800" b="0" i="0" u="none" strike="noStrike" cap="none" normalizeH="0" baseline="0" smtClean="0">
                          <a:ln>
                            <a:noFill/>
                          </a:ln>
                          <a:solidFill>
                            <a:srgbClr val="000000"/>
                          </a:solidFill>
                          <a:effectLst/>
                          <a:latin typeface="Arial" charset="0"/>
                          <a:ea typeface="DejaVu Sans" charset="0"/>
                          <a:cs typeface="DejaVu Sans" charset="0"/>
                        </a:rPr>
                        <a:t>2</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1" i="0" u="none" strike="noStrike" cap="none" normalizeH="0" baseline="0" smtClean="0">
                          <a:ln>
                            <a:noFill/>
                          </a:ln>
                          <a:solidFill>
                            <a:srgbClr val="000000"/>
                          </a:solidFill>
                          <a:effectLst/>
                          <a:latin typeface="Calibri" pitchFamily="32" charset="0"/>
                          <a:ea typeface="DejaVu Sans" charset="0"/>
                          <a:cs typeface="DejaVu Sans" charset="0"/>
                        </a:rPr>
                        <a:t>Las familias, la comunidad, la territorialidad y el hábitat.</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Las familias. Los distintos tipos de familia según sus integrantes y según las culturas de los pueblos. </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El hogar, el hábitat de convivencia familiar. La comunidad como hábitat de convivencia de muchas familias. La familia y el hogar: hábitat de convivencia y corresponsabilidad. Características de las familias y el hogar de las comunidades en los pueblos indígenas.  </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Autobiografía. Biografía de nuestros ascendientes (madre, padre u otros y otras). El árbol genealógico-cultural de las familias (de dónde venimos, quiénes somos). La historia local de la comunidad (cómo se fundó, quiénes la fundaron, quiénes somos hoy). </a:t>
                      </a:r>
                    </a:p>
                    <a:p>
                      <a:pPr marL="0" marR="0" lvl="0" indent="0" algn="l" defTabSz="449263" rtl="0" eaLnBrk="1" fontAlgn="base" latinLnBrk="0" hangingPunct="0">
                        <a:lnSpc>
                          <a:spcPct val="8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500" b="0" i="0" u="none" strike="noStrike" cap="none" normalizeH="0" baseline="0" smtClean="0">
                        <a:ln>
                          <a:noFill/>
                        </a:ln>
                        <a:solidFill>
                          <a:srgbClr val="000000"/>
                        </a:solidFill>
                        <a:effectLst/>
                        <a:latin typeface="Calibri" pitchFamily="32" charset="0"/>
                        <a:ea typeface="DejaVu Sans" charset="0"/>
                        <a:cs typeface="DejaVu Sans" charset="0"/>
                      </a:endParaRPr>
                    </a:p>
                  </a:txBody>
                  <a:tcPr marL="90000" marR="90000" marT="28863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s-VE" sz="1800" b="0" i="0" u="none" strike="noStrike" cap="none" normalizeH="0" baseline="0" smtClean="0">
                        <a:ln>
                          <a:noFill/>
                        </a:ln>
                        <a:solidFill>
                          <a:srgbClr val="000000"/>
                        </a:solidFill>
                        <a:effectLst/>
                        <a:latin typeface="Arial" charset="0"/>
                        <a:ea typeface="DejaVu Sans" charset="0"/>
                        <a:cs typeface="DejaVu Sans" charset="0"/>
                      </a:endParaRP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comunidad como espacio geohistórico inmediato</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Carta del barrio</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Personajes y vida cotidiana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Servicios, Actividades económicas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Organizaciones comunitarias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organización comunitaria: Ley Orgánica de los Consejos Comunales, Ley Orgánica de las Comunas, Ley de Economía Comunal, Ley Orgánica del Poder Popular, Ordenanzas de Convivencia Ciudadana, otras.</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cronología.</a:t>
                      </a:r>
                    </a:p>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500" b="0" i="0" u="none" strike="noStrike" cap="none" normalizeH="0" baseline="0" smtClean="0">
                          <a:ln>
                            <a:noFill/>
                          </a:ln>
                          <a:solidFill>
                            <a:srgbClr val="000000"/>
                          </a:solidFill>
                          <a:effectLst/>
                          <a:latin typeface="Calibri" pitchFamily="32" charset="0"/>
                          <a:ea typeface="DejaVu Sans" charset="0"/>
                          <a:cs typeface="DejaVu Sans" charset="0"/>
                        </a:rPr>
                        <a:t>La línea de tiempo como organización del tiempo cronológico.</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1152525">
                <a:tc vMerge="1">
                  <a:txBody>
                    <a:bodyPr/>
                    <a:lstStyle/>
                    <a:p>
                      <a:endParaRPr lang="es-VE"/>
                    </a:p>
                  </a:txBody>
                  <a:tcPr/>
                </a:tc>
                <a:tc gridSpan="2">
                  <a:txBody>
                    <a:bodyPr/>
                    <a:lstStyle/>
                    <a:p>
                      <a:pPr marL="0" marR="0" lvl="0" indent="0" algn="l" defTabSz="449263" rtl="0" eaLnBrk="1" fontAlgn="base" latinLnBrk="0" hangingPunct="0">
                        <a:lnSpc>
                          <a:spcPct val="7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s-VE" sz="1600" b="1" i="0" u="none" strike="noStrike" cap="none" normalizeH="0" baseline="0" smtClean="0">
                          <a:ln>
                            <a:noFill/>
                          </a:ln>
                          <a:solidFill>
                            <a:srgbClr val="000000"/>
                          </a:solidFill>
                          <a:effectLst/>
                          <a:latin typeface="Calibri" pitchFamily="32" charset="0"/>
                          <a:ea typeface="Calibri" pitchFamily="32" charset="0"/>
                          <a:cs typeface="Calibri" pitchFamily="32" charset="0"/>
                        </a:rPr>
                        <a:t>Temas de conceptualización, generalización y sistematización: </a:t>
                      </a:r>
                      <a:r>
                        <a:rPr kumimoji="0" lang="es-VE" sz="1600" b="0" i="0" u="none" strike="noStrike" cap="none" normalizeH="0" baseline="0" smtClean="0">
                          <a:ln>
                            <a:noFill/>
                          </a:ln>
                          <a:solidFill>
                            <a:srgbClr val="000000"/>
                          </a:solidFill>
                          <a:effectLst/>
                          <a:latin typeface="Calibri" pitchFamily="32" charset="0"/>
                          <a:ea typeface="Calibri" pitchFamily="32" charset="0"/>
                          <a:cs typeface="Calibri" pitchFamily="32" charset="0"/>
                        </a:rPr>
                        <a:t>Territorio. Territorialidad. Comuna. Comunalización</a:t>
                      </a:r>
                    </a:p>
                  </a:txBody>
                  <a:tcPr marL="90000" marR="90000" marT="304848" marB="46800" horzOverflow="overflow">
                    <a:lnL>
                      <a:noFill/>
                    </a:lnL>
                    <a:lnR>
                      <a:noFill/>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VE"/>
                    </a:p>
                  </a:txBody>
                  <a:tcPr/>
                </a:tc>
              </a:tr>
            </a:tbl>
          </a:graphicData>
        </a:graphic>
      </p:graphicFrame>
      <p:graphicFrame>
        <p:nvGraphicFramePr>
          <p:cNvPr id="70684" name="Group 28"/>
          <p:cNvGraphicFramePr>
            <a:graphicFrameLocks noGrp="1"/>
          </p:cNvGraphicFramePr>
          <p:nvPr/>
        </p:nvGraphicFramePr>
        <p:xfrm>
          <a:off x="2647950" y="152400"/>
          <a:ext cx="5076825" cy="722313"/>
        </p:xfrm>
        <a:graphic>
          <a:graphicData uri="http://schemas.openxmlformats.org/drawingml/2006/table">
            <a:tbl>
              <a:tblPr/>
              <a:tblGrid>
                <a:gridCol w="5076825"/>
              </a:tblGrid>
              <a:tr h="722313">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VE" sz="1800" b="1" i="0" u="none" strike="noStrike" cap="none" normalizeH="0" baseline="0" smtClean="0">
                          <a:ln>
                            <a:noFill/>
                          </a:ln>
                          <a:solidFill>
                            <a:srgbClr val="000000"/>
                          </a:solidFill>
                          <a:effectLst/>
                          <a:latin typeface="Arial" charset="0"/>
                          <a:ea typeface="DejaVu Sans" charset="0"/>
                          <a:cs typeface="DejaVu Sans" charset="0"/>
                        </a:rPr>
                        <a:t>PRIMER AÑO – ÁREA   MTC</a:t>
                      </a:r>
                    </a:p>
                  </a:txBody>
                  <a:tcPr marL="90000" marR="90000" marT="51393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0242" name="Text Box 2"/>
          <p:cNvSpPr txBox="1">
            <a:spLocks noChangeArrowheads="1"/>
          </p:cNvSpPr>
          <p:nvPr/>
        </p:nvSpPr>
        <p:spPr bwMode="auto">
          <a:xfrm>
            <a:off x="295275" y="1079500"/>
            <a:ext cx="9359900" cy="5832475"/>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2.- </a:t>
            </a:r>
            <a:r>
              <a:rPr lang="es-ES" sz="2400">
                <a:solidFill>
                  <a:srgbClr val="000000"/>
                </a:solidFill>
                <a:cs typeface="Times New Roman" pitchFamily="16" charset="0"/>
              </a:rPr>
              <a:t>Se crea una Comisión Especial para el perfeccionamiento del diseño propuesto y el seguimiento a los centros educativos que lo implementarán durante el año escolar 2015-2016. Esta Comisión Especial estará coordinada por la Viceministra o Viceministro de Educación Media y estará integrada por la Directora o Director General de Currículo y la Directora o Director General de Educación Media General, así como por 20 profesoras y profesores con amplia experiencia en la materia, vinculados a las áreas de formación propuestas en el diseño curricular. Entre las funciones de esta Comisión Especial estará la promoción de un proceso de consulta a todas y todos los interesados, mencionados en el artículo 1 de la presente Resolución.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5900" y="290513"/>
            <a:ext cx="9575800" cy="511175"/>
          </a:xfrm>
          <a:ln/>
        </p:spPr>
        <p:txBody>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VE" sz="3600"/>
              <a:t>Resolución </a:t>
            </a:r>
          </a:p>
        </p:txBody>
      </p:sp>
      <p:sp>
        <p:nvSpPr>
          <p:cNvPr id="11266" name="Text Box 2"/>
          <p:cNvSpPr txBox="1">
            <a:spLocks noChangeArrowheads="1"/>
          </p:cNvSpPr>
          <p:nvPr/>
        </p:nvSpPr>
        <p:spPr bwMode="auto">
          <a:xfrm>
            <a:off x="295275" y="1079500"/>
            <a:ext cx="9359900" cy="5832475"/>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3. </a:t>
            </a:r>
            <a:r>
              <a:rPr lang="es-ES" sz="2400">
                <a:solidFill>
                  <a:srgbClr val="000000"/>
                </a:solidFill>
                <a:cs typeface="Times New Roman" pitchFamily="16" charset="0"/>
              </a:rPr>
              <a:t>Los planteles que aplicarán la propuesta curricular para la educación media a partir del año escolar 2015-2016, serán los siguientes: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a:solidFill>
                  <a:srgbClr val="000000"/>
                </a:solidFill>
                <a:cs typeface="Times New Roman" pitchFamily="16" charset="0"/>
              </a:rPr>
              <a:t>“Lista de los 127 planteles”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sz="2400" b="1">
              <a:solidFill>
                <a:srgbClr val="000000"/>
              </a:solidFill>
              <a:cs typeface="Times New Roman" pitchFamily="16"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2400" b="1">
                <a:solidFill>
                  <a:srgbClr val="000000"/>
                </a:solidFill>
                <a:cs typeface="Times New Roman" pitchFamily="16" charset="0"/>
              </a:rPr>
              <a:t>Artículo 4. </a:t>
            </a:r>
            <a:r>
              <a:rPr lang="es-ES" sz="2400">
                <a:solidFill>
                  <a:srgbClr val="000000"/>
                </a:solidFill>
                <a:cs typeface="Times New Roman" pitchFamily="16" charset="0"/>
              </a:rPr>
              <a:t>El plan de estudios a desarrollar, en los planteles identificados en el artículo 3, tendrá las siguientes áreas de formación, con las horas semanales de actividad de las y los estudiantes que se señalan a continuación: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61450" cy="10668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VE" sz="2200">
                <a:latin typeface="Calibri" pitchFamily="32" charset="0"/>
                <a:cs typeface="Times New Roman" pitchFamily="16" charset="0"/>
              </a:rPr>
              <a:t>EL PLAN DE ESTUDIOS A DESARROLLAR EN LOS PLANTELES DE EDUCACIÓN MEDIA GENERAL SELECCIONADOS</a:t>
            </a:r>
          </a:p>
        </p:txBody>
      </p:sp>
      <p:pic>
        <p:nvPicPr>
          <p:cNvPr id="12290" name="Picture 2"/>
          <p:cNvPicPr>
            <a:picLocks noChangeAspect="1" noChangeArrowheads="1"/>
          </p:cNvPicPr>
          <p:nvPr/>
        </p:nvPicPr>
        <p:blipFill>
          <a:blip r:embed="rId3" cstate="print"/>
          <a:srcRect/>
          <a:stretch>
            <a:fillRect/>
          </a:stretch>
        </p:blipFill>
        <p:spPr bwMode="auto">
          <a:xfrm>
            <a:off x="0" y="7148513"/>
            <a:ext cx="10080625" cy="419100"/>
          </a:xfrm>
          <a:prstGeom prst="rect">
            <a:avLst/>
          </a:prstGeom>
          <a:noFill/>
          <a:ln w="9525" cap="flat">
            <a:noFill/>
            <a:round/>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503238" y="1223963"/>
            <a:ext cx="9217025" cy="57594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Tema de 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16352</TotalTime>
  <Words>6422</Words>
  <Application>Microsoft Office PowerPoint</Application>
  <PresentationFormat>Personalizado</PresentationFormat>
  <Paragraphs>662</Paragraphs>
  <Slides>65</Slides>
  <Notes>65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65</vt:i4>
      </vt:variant>
    </vt:vector>
  </HeadingPairs>
  <TitlesOfParts>
    <vt:vector size="73" baseType="lpstr">
      <vt:lpstr>Arial</vt:lpstr>
      <vt:lpstr>Calibri</vt:lpstr>
      <vt:lpstr>Comic Sans MS</vt:lpstr>
      <vt:lpstr>DejaVu Sans</vt:lpstr>
      <vt:lpstr>StarSymbol</vt:lpstr>
      <vt:lpstr>Times New Roman</vt:lpstr>
      <vt:lpstr>Wingdings</vt:lpstr>
      <vt:lpstr>Tema de Office</vt:lpstr>
      <vt:lpstr>Presentación de PowerPoint</vt:lpstr>
      <vt:lpstr>Resolución para el Proceso de Cambio Curricular en Educación Media</vt:lpstr>
      <vt:lpstr>Resolución </vt:lpstr>
      <vt:lpstr>Resolución </vt:lpstr>
      <vt:lpstr>Resolución </vt:lpstr>
      <vt:lpstr>Resolución </vt:lpstr>
      <vt:lpstr>Resolución </vt:lpstr>
      <vt:lpstr>Resolución </vt:lpstr>
      <vt:lpstr>EL PLAN DE ESTUDIOS A DESARROLLAR EN LOS PLANTELES DE EDUCACIÓN MEDIA GENERAL SELECCIONADOS</vt:lpstr>
      <vt:lpstr>Resolución </vt:lpstr>
      <vt:lpstr>Resolución </vt:lpstr>
      <vt:lpstr>Resolución </vt:lpstr>
      <vt:lpstr>Resolución </vt:lpstr>
      <vt:lpstr>Resolución </vt:lpstr>
      <vt:lpstr>Resolución </vt:lpstr>
      <vt:lpstr>Resolución </vt:lpstr>
      <vt:lpstr>Presentación de PowerPoint</vt:lpstr>
      <vt:lpstr>PROCESO DE CAMBIO CURRICULAR EN  EDUCACIÓN MEDIA  Propuestas pedagógicas y curriculares surgidas en el debate y discusión    Colectivo docente de socialización  Setiembre, 2015    </vt:lpstr>
      <vt:lpstr>Presentación de PowerPoint</vt:lpstr>
      <vt:lpstr>Presentación de PowerPoint</vt:lpstr>
      <vt:lpstr>Presentación de PowerPoint</vt:lpstr>
      <vt:lpstr>Presentación de PowerPoint</vt:lpstr>
      <vt:lpstr>Presentación de PowerPoint</vt:lpstr>
      <vt:lpstr> CUATRO MANDATOS EDUCATIVOS ESENCIALES DESDE LA CRBV Y LA LOE</vt:lpstr>
      <vt:lpstr> CUATRO MANDATOS EDUCATIVOS ESENCIALES DESDE LA CRBV Y LOE</vt:lpstr>
      <vt:lpstr>Presentación de PowerPoint</vt:lpstr>
      <vt:lpstr>Presentación de PowerPoint</vt:lpstr>
      <vt:lpstr> ANTECEDENTES DEL PROCESOS DE CAMBIO EDUCATIVO Y PEDAGÓGICO EN EL CURSO DE LA REVOLUCIÓN BOLIVARIANA</vt:lpstr>
      <vt:lpstr> ANTECEDENTES DEL PROCESOS DE CAMBIO EDUCATIVO Y PEDAGÓGICO EN EL CURSO DE LA REVOLUCIÓN BOLIVARIANA</vt:lpstr>
      <vt:lpstr> ANTECEDENTES DEL PROCESOS DE CAMBIO EDUCATIVO Y PEDAGÓGICO EN EL CURSO DE LA REVOLUCIÓN BOLIVARIANA</vt:lpstr>
      <vt:lpstr> ANTECEDENTES DEL PROCESOS DE CAMBIO EDUCATIVO Y PEDAGÓGICO EN EL CURSO DE LA REVOLUCIÓN BOLIVARIANA</vt:lpstr>
      <vt:lpstr> ANTECEDENTES DEL PROCESOS DE CAMBIO EDUCATIVO Y PEDAGÓGICO EN EL CURSO DE LA REVOLUCIÓN BOLIVARIANA</vt:lpstr>
      <vt:lpstr> ANTECEDENTES DEL PROCESOS DE CAMBIO EDUCATIVO Y PEDAGÓGICO EN EL CURSO DE LA REVOLUCIÓN BOLIVARIANA</vt:lpstr>
      <vt:lpstr>Políticas Educativas en Desarrollo que Favorecen el Cambio Curricular</vt:lpstr>
      <vt:lpstr>Presentación de PowerPoint</vt:lpstr>
      <vt:lpstr> RESULTADOS DE LA CONSULTA NACIONAL POR LA CALIDAD EDUCATIVA 1O BANDERAS DE LUCHA</vt:lpstr>
      <vt:lpstr> </vt:lpstr>
      <vt:lpstr>Presentación de PowerPoint</vt:lpstr>
      <vt:lpstr>Presentación de PowerPoint</vt:lpstr>
      <vt:lpstr>Presentación de PowerPoint</vt:lpstr>
      <vt:lpstr>Presentación de PowerPoint</vt:lpstr>
      <vt:lpstr> </vt:lpstr>
      <vt:lpstr> </vt:lpstr>
      <vt:lpstr> </vt:lpstr>
      <vt:lpstr> </vt:lpstr>
      <vt:lpstr> </vt:lpstr>
      <vt:lpstr> </vt:lpstr>
      <vt:lpstr>Presentación de PowerPoint</vt:lpstr>
      <vt:lpstr>Presentación de PowerPoint</vt:lpstr>
      <vt:lpstr> </vt:lpstr>
      <vt:lpstr>Presentación de PowerPoint</vt:lpstr>
      <vt:lpstr>TEMAS GENERADORES </vt:lpstr>
      <vt:lpstr>Presentación de PowerPoint</vt:lpstr>
      <vt:lpstr>Presentación de PowerPoint</vt:lpstr>
      <vt:lpstr> </vt:lpstr>
      <vt:lpstr>TEMAS DE CONCEPTUALIZACIÓN, GENERALIZACIÓN Y SISTEMATIZACIÓN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computador</dc:creator>
  <cp:lastModifiedBy>igonel</cp:lastModifiedBy>
  <cp:revision>33</cp:revision>
  <cp:lastPrinted>1601-01-01T00:00:00Z</cp:lastPrinted>
  <dcterms:created xsi:type="dcterms:W3CDTF">2015-08-28T18:57:26Z</dcterms:created>
  <dcterms:modified xsi:type="dcterms:W3CDTF">2015-09-29T18:30:50Z</dcterms:modified>
</cp:coreProperties>
</file>